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739" r:id="rId1"/>
  </p:sldMasterIdLst>
  <p:notesMasterIdLst>
    <p:notesMasterId r:id="rId29"/>
  </p:notesMasterIdLst>
  <p:sldIdLst>
    <p:sldId id="257" r:id="rId2"/>
    <p:sldId id="264" r:id="rId3"/>
    <p:sldId id="275" r:id="rId4"/>
    <p:sldId id="263" r:id="rId5"/>
    <p:sldId id="327" r:id="rId6"/>
    <p:sldId id="262" r:id="rId7"/>
    <p:sldId id="329" r:id="rId8"/>
    <p:sldId id="302" r:id="rId9"/>
    <p:sldId id="311" r:id="rId10"/>
    <p:sldId id="285" r:id="rId11"/>
    <p:sldId id="303" r:id="rId12"/>
    <p:sldId id="272" r:id="rId13"/>
    <p:sldId id="304" r:id="rId14"/>
    <p:sldId id="278" r:id="rId15"/>
    <p:sldId id="312" r:id="rId16"/>
    <p:sldId id="281" r:id="rId17"/>
    <p:sldId id="277" r:id="rId18"/>
    <p:sldId id="279" r:id="rId19"/>
    <p:sldId id="280" r:id="rId20"/>
    <p:sldId id="309" r:id="rId21"/>
    <p:sldId id="283" r:id="rId22"/>
    <p:sldId id="301" r:id="rId23"/>
    <p:sldId id="305" r:id="rId24"/>
    <p:sldId id="282" r:id="rId25"/>
    <p:sldId id="328" r:id="rId26"/>
    <p:sldId id="266" r:id="rId27"/>
    <p:sldId id="26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2DA2BF"/>
    <a:srgbClr val="F1F4DC"/>
    <a:srgbClr val="FBFFFB"/>
    <a:srgbClr val="E7FFE7"/>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6" autoAdjust="0"/>
    <p:restoredTop sz="74439" autoAdjust="0"/>
  </p:normalViewPr>
  <p:slideViewPr>
    <p:cSldViewPr>
      <p:cViewPr varScale="1">
        <p:scale>
          <a:sx n="64" d="100"/>
          <a:sy n="64" d="100"/>
        </p:scale>
        <p:origin x="1722" y="66"/>
      </p:cViewPr>
      <p:guideLst>
        <p:guide orient="horz" pos="1296"/>
        <p:guide pos="2880"/>
      </p:guideLst>
    </p:cSldViewPr>
  </p:slideViewPr>
  <p:notesTextViewPr>
    <p:cViewPr>
      <p:scale>
        <a:sx n="1" d="1"/>
        <a:sy n="1" d="1"/>
      </p:scale>
      <p:origin x="0" y="0"/>
    </p:cViewPr>
  </p:notesTextViewPr>
  <p:sorterViewPr>
    <p:cViewPr>
      <p:scale>
        <a:sx n="100" d="100"/>
        <a:sy n="100" d="100"/>
      </p:scale>
      <p:origin x="0" y="-7494"/>
    </p:cViewPr>
  </p:sorterViewPr>
  <p:notesViewPr>
    <p:cSldViewPr>
      <p:cViewPr varScale="1">
        <p:scale>
          <a:sx n="86" d="100"/>
          <a:sy n="86" d="100"/>
        </p:scale>
        <p:origin x="292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85800" y="15240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400" b="1">
                <a:latin typeface="Calibri" panose="020F0502020204030204" pitchFamily="34" charset="0"/>
              </a:defRPr>
            </a:lvl1pPr>
          </a:lstStyle>
          <a:p>
            <a:pPr>
              <a:defRPr/>
            </a:pPr>
            <a:endParaRPr lang="en-US" altLang="en-US" dirty="0"/>
          </a:p>
        </p:txBody>
      </p:sp>
      <p:sp>
        <p:nvSpPr>
          <p:cNvPr id="3" name="Date Placeholder 2"/>
          <p:cNvSpPr>
            <a:spLocks noGrp="1"/>
          </p:cNvSpPr>
          <p:nvPr>
            <p:ph type="dt" idx="1"/>
          </p:nvPr>
        </p:nvSpPr>
        <p:spPr>
          <a:xfrm>
            <a:off x="4343400" y="152400"/>
            <a:ext cx="18288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3D8CFEEC-8D9B-4E31-B3DB-C13000266FBD}" type="datetimeFigureOut">
              <a:rPr lang="en-US" altLang="en-US"/>
              <a:pPr>
                <a:defRPr/>
              </a:pPr>
              <a:t>12/21/2016</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p:txBody>
      </p:sp>
      <p:sp>
        <p:nvSpPr>
          <p:cNvPr id="6" name="Footer Placeholder 5"/>
          <p:cNvSpPr>
            <a:spLocks noGrp="1"/>
          </p:cNvSpPr>
          <p:nvPr>
            <p:ph type="ftr" sz="quarter" idx="4"/>
          </p:nvPr>
        </p:nvSpPr>
        <p:spPr>
          <a:xfrm>
            <a:off x="685800" y="8610600"/>
            <a:ext cx="2743200" cy="274638"/>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dirty="0"/>
          </a:p>
        </p:txBody>
      </p:sp>
      <p:sp>
        <p:nvSpPr>
          <p:cNvPr id="7" name="Slide Number Placeholder 6"/>
          <p:cNvSpPr>
            <a:spLocks noGrp="1"/>
          </p:cNvSpPr>
          <p:nvPr>
            <p:ph type="sldNum" sz="quarter" idx="5"/>
          </p:nvPr>
        </p:nvSpPr>
        <p:spPr>
          <a:xfrm>
            <a:off x="4435475" y="8666163"/>
            <a:ext cx="1736725" cy="273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400">
                <a:latin typeface="Calibri" panose="020F0502020204030204" pitchFamily="34" charset="0"/>
              </a:defRPr>
            </a:lvl1pPr>
          </a:lstStyle>
          <a:p>
            <a:pPr>
              <a:defRPr/>
            </a:pPr>
            <a:fld id="{D8D179B0-B5B9-401D-8245-33549931F649}" type="slidenum">
              <a:rPr lang="en-US" altLang="en-US"/>
              <a:pPr>
                <a:defRPr/>
              </a:pPr>
              <a:t>‹#›</a:t>
            </a:fld>
            <a:endParaRPr lang="en-US" altLang="en-US" dirty="0"/>
          </a:p>
        </p:txBody>
      </p:sp>
    </p:spTree>
    <p:extLst>
      <p:ext uri="{BB962C8B-B14F-4D97-AF65-F5344CB8AC3E}">
        <p14:creationId xmlns:p14="http://schemas.microsoft.com/office/powerpoint/2010/main" val="4063565646"/>
      </p:ext>
    </p:extLst>
  </p:cSld>
  <p:clrMap bg1="lt1" tx1="dk1" bg2="lt2" tx2="dk2" accent1="accent1" accent2="accent2" accent3="accent3" accent4="accent4" accent5="accent5" accent6="accent6" hlink="hlink" folHlink="folHlink"/>
  <p:notesStyle>
    <a:lvl1pPr marL="169863" indent="-169863" algn="l" rtl="0" eaLnBrk="0" fontAlgn="base" hangingPunct="0">
      <a:spcBef>
        <a:spcPct val="30000"/>
      </a:spcBef>
      <a:spcAft>
        <a:spcPct val="0"/>
      </a:spcAft>
      <a:buClr>
        <a:schemeClr val="accent2">
          <a:lumMod val="75000"/>
        </a:schemeClr>
      </a:buClr>
      <a:buSzPct val="95000"/>
      <a:buFont typeface="Calibri" panose="020F0502020204030204" pitchFamily="34" charset="0"/>
      <a:buChar char="●"/>
      <a:defRPr sz="1600" kern="1200">
        <a:solidFill>
          <a:schemeClr val="tx1"/>
        </a:solidFill>
        <a:latin typeface="+mn-lt"/>
        <a:ea typeface="+mn-ea"/>
        <a:cs typeface="+mn-cs"/>
      </a:defRPr>
    </a:lvl1pPr>
    <a:lvl2pPr marL="404813" indent="-169863" algn="l" rtl="0" eaLnBrk="0" fontAlgn="base" hangingPunct="0">
      <a:spcBef>
        <a:spcPct val="30000"/>
      </a:spcBef>
      <a:spcAft>
        <a:spcPct val="0"/>
      </a:spcAft>
      <a:buClr>
        <a:schemeClr val="accent2">
          <a:lumMod val="75000"/>
        </a:schemeClr>
      </a:buClr>
      <a:buSzPct val="70000"/>
      <a:buFont typeface="Wingdings" panose="05000000000000000000" pitchFamily="2" charset="2"/>
      <a:buChar char="n"/>
      <a:defRPr sz="1600" kern="1200">
        <a:solidFill>
          <a:schemeClr val="tx1"/>
        </a:solidFill>
        <a:latin typeface="+mn-lt"/>
        <a:ea typeface="+mn-ea"/>
        <a:cs typeface="+mn-cs"/>
      </a:defRPr>
    </a:lvl2pPr>
    <a:lvl3pPr marL="574675" indent="-169863" algn="l" rtl="0" eaLnBrk="0" fontAlgn="base" hangingPunct="0">
      <a:spcBef>
        <a:spcPct val="30000"/>
      </a:spcBef>
      <a:spcAft>
        <a:spcPct val="0"/>
      </a:spcAft>
      <a:buClr>
        <a:schemeClr val="accent2">
          <a:lumMod val="75000"/>
        </a:schemeClr>
      </a:buClr>
      <a:buSzPct val="70000"/>
      <a:buFont typeface="Wingdings" panose="05000000000000000000" pitchFamily="2" charset="2"/>
      <a:buChar char="®"/>
      <a:defRPr sz="16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lnSpc>
                <a:spcPct val="120000"/>
              </a:lnSpc>
              <a:buNone/>
              <a:tabLst>
                <a:tab pos="2979738" algn="l"/>
              </a:tabLst>
            </a:pPr>
            <a:r>
              <a:rPr lang="en-US" altLang="en-US" baseline="0" dirty="0" smtClean="0">
                <a:solidFill>
                  <a:srgbClr val="000099"/>
                </a:solidFill>
              </a:rPr>
              <a:t>#2 added text</a:t>
            </a:r>
          </a:p>
          <a:p>
            <a:pPr marL="0" indent="0" eaLnBrk="1" hangingPunct="1">
              <a:lnSpc>
                <a:spcPct val="120000"/>
              </a:lnSpc>
              <a:buNone/>
              <a:tabLst>
                <a:tab pos="2979738" algn="l"/>
              </a:tabLst>
            </a:pPr>
            <a:r>
              <a:rPr lang="en-US" altLang="en-US" baseline="0" dirty="0" smtClean="0">
                <a:solidFill>
                  <a:srgbClr val="000099"/>
                </a:solidFill>
              </a:rPr>
              <a:t>#6 removed reference to box 6 in first bullet; removed speaker notes (related to Medicaid waivers)</a:t>
            </a:r>
          </a:p>
          <a:p>
            <a:pPr marL="0" indent="0" eaLnBrk="1" hangingPunct="1">
              <a:lnSpc>
                <a:spcPct val="120000"/>
              </a:lnSpc>
              <a:buNone/>
              <a:tabLst>
                <a:tab pos="2979738" algn="l"/>
              </a:tabLst>
            </a:pPr>
            <a:r>
              <a:rPr lang="en-US" altLang="en-US" baseline="0" dirty="0" smtClean="0">
                <a:solidFill>
                  <a:srgbClr val="000099"/>
                </a:solidFill>
              </a:rPr>
              <a:t>#7 added re wrongfully incarcerated income exclusion</a:t>
            </a:r>
          </a:p>
          <a:p>
            <a:pPr marL="0" indent="0" eaLnBrk="1" hangingPunct="1">
              <a:lnSpc>
                <a:spcPct val="120000"/>
              </a:lnSpc>
              <a:buNone/>
              <a:tabLst>
                <a:tab pos="2979738" algn="l"/>
              </a:tabLst>
            </a:pPr>
            <a:r>
              <a:rPr lang="en-US" altLang="en-US" baseline="0" dirty="0" smtClean="0">
                <a:solidFill>
                  <a:srgbClr val="000099"/>
                </a:solidFill>
              </a:rPr>
              <a:t>#9 changed to reflect that every 1099-MISC must be input into TaxSlayer</a:t>
            </a:r>
            <a:endParaRPr lang="en-US" altLang="en-US" dirty="0" smtClean="0">
              <a:solidFill>
                <a:srgbClr val="000099"/>
              </a:solidFill>
            </a:endParaRPr>
          </a:p>
          <a:p>
            <a:pPr>
              <a:tabLst>
                <a:tab pos="2979738" algn="l"/>
              </a:tabLst>
            </a:pPr>
            <a:endParaRPr lang="en-US" alt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ECE3C5ED-86C4-4321-B709-7A815B490BE0}" type="slidenum">
              <a:rPr lang="en-US" altLang="en-US" smtClean="0"/>
              <a:pPr>
                <a:spcBef>
                  <a:spcPct val="0"/>
                </a:spcBef>
                <a:buClrTx/>
                <a:buSzTx/>
                <a:buFontTx/>
                <a:buNone/>
              </a:pPr>
              <a:t>1</a:t>
            </a:fld>
            <a:endParaRPr lang="en-US" altLang="en-US" dirty="0" smtClean="0"/>
          </a:p>
        </p:txBody>
      </p:sp>
    </p:spTree>
    <p:extLst>
      <p:ext uri="{BB962C8B-B14F-4D97-AF65-F5344CB8AC3E}">
        <p14:creationId xmlns:p14="http://schemas.microsoft.com/office/powerpoint/2010/main" val="1737776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a:p>
            <a:pPr lvl="0"/>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B7B884A2-CA7E-4CF5-B42F-2D9DD5F4CE37}" type="slidenum">
              <a:rPr lang="en-US" altLang="en-US" smtClean="0"/>
              <a:pPr>
                <a:spcBef>
                  <a:spcPct val="0"/>
                </a:spcBef>
                <a:buClrTx/>
                <a:buSzTx/>
                <a:buFontTx/>
                <a:buNone/>
              </a:pPr>
              <a:t>10</a:t>
            </a:fld>
            <a:endParaRPr lang="en-US" altLang="en-US" dirty="0" smtClean="0"/>
          </a:p>
        </p:txBody>
      </p:sp>
    </p:spTree>
    <p:extLst>
      <p:ext uri="{BB962C8B-B14F-4D97-AF65-F5344CB8AC3E}">
        <p14:creationId xmlns:p14="http://schemas.microsoft.com/office/powerpoint/2010/main" val="80705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a:p>
            <a:pPr lvl="1"/>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B7B884A2-CA7E-4CF5-B42F-2D9DD5F4CE37}" type="slidenum">
              <a:rPr lang="en-US" altLang="en-US" smtClean="0"/>
              <a:pPr>
                <a:spcBef>
                  <a:spcPct val="0"/>
                </a:spcBef>
                <a:buClrTx/>
                <a:buSzTx/>
                <a:buFontTx/>
                <a:buNone/>
              </a:pPr>
              <a:t>11</a:t>
            </a:fld>
            <a:endParaRPr lang="en-US" altLang="en-US" dirty="0" smtClean="0"/>
          </a:p>
        </p:txBody>
      </p:sp>
    </p:spTree>
    <p:extLst>
      <p:ext uri="{BB962C8B-B14F-4D97-AF65-F5344CB8AC3E}">
        <p14:creationId xmlns:p14="http://schemas.microsoft.com/office/powerpoint/2010/main" val="934452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Gambling winnings are generally determined on a per-session basis</a:t>
            </a:r>
          </a:p>
          <a:p>
            <a:pPr lvl="1"/>
            <a:r>
              <a:rPr lang="en-US" altLang="en-US" dirty="0" smtClean="0"/>
              <a:t>Taxpayer must keep detailed records</a:t>
            </a:r>
          </a:p>
          <a:p>
            <a:pPr marL="169863" indent="-169863"/>
            <a:r>
              <a:rPr lang="en-US" altLang="en-US" dirty="0" smtClean="0"/>
              <a:t>If no W-2G received, enter on prior screen – Other income</a:t>
            </a:r>
          </a:p>
          <a:p>
            <a:pPr marL="169863" indent="-169863"/>
            <a:r>
              <a:rPr lang="en-US" altLang="en-US" dirty="0" smtClean="0"/>
              <a:t>Be sure to limit Sch A L 28 gambling losses to no more than net gambling winnings reported in Line 21</a:t>
            </a:r>
          </a:p>
          <a:p>
            <a:pPr marL="169863" lvl="0" indent="-169863"/>
            <a:r>
              <a:rPr lang="en-US" altLang="en-US" dirty="0" smtClean="0"/>
              <a:t>Must be done manually </a:t>
            </a:r>
          </a:p>
          <a:p>
            <a:pPr marL="169863" lvl="0" indent="-169863"/>
            <a:r>
              <a:rPr lang="en-US" altLang="en-US" dirty="0" smtClean="0"/>
              <a:t>Taxpayers must keep detailed records of their gambling sessions and winnings or losses</a:t>
            </a:r>
          </a:p>
          <a:p>
            <a:pPr marL="169863" lvl="0" indent="-169863"/>
            <a:r>
              <a:rPr lang="en-US" altLang="en-US" dirty="0" smtClean="0"/>
              <a:t>Sessions that result in losses may be deducted, if itemizing, enter on Sch A Line 28 (not subject to 2%)</a:t>
            </a:r>
          </a:p>
          <a:p>
            <a:pPr marL="169863" lvl="0" indent="-169863"/>
            <a:r>
              <a:rPr lang="en-US" altLang="en-US" dirty="0" smtClean="0"/>
              <a:t>Note:</a:t>
            </a:r>
            <a:r>
              <a:rPr lang="en-US" altLang="en-US" baseline="0" dirty="0" smtClean="0"/>
              <a:t> states may tax gambling income differently and limit losses differently</a:t>
            </a:r>
            <a:endParaRPr lang="en-US" altLang="en-US" dirty="0" smtClean="0"/>
          </a:p>
          <a:p>
            <a:pPr lvl="1"/>
            <a:endParaRPr lang="en-US" altLang="en-U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12F7BD46-9910-4872-8CE1-AE1BA2986A7F}" type="slidenum">
              <a:rPr lang="en-US" altLang="en-US" smtClean="0"/>
              <a:pPr>
                <a:spcBef>
                  <a:spcPct val="0"/>
                </a:spcBef>
                <a:buClrTx/>
                <a:buSzTx/>
                <a:buFontTx/>
                <a:buNone/>
              </a:pPr>
              <a:t>12</a:t>
            </a:fld>
            <a:endParaRPr lang="en-US" altLang="en-US" dirty="0" smtClean="0"/>
          </a:p>
        </p:txBody>
      </p:sp>
    </p:spTree>
    <p:extLst>
      <p:ext uri="{BB962C8B-B14F-4D97-AF65-F5344CB8AC3E}">
        <p14:creationId xmlns:p14="http://schemas.microsoft.com/office/powerpoint/2010/main" val="2991885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a:p>
            <a:pPr lvl="1"/>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B7B884A2-CA7E-4CF5-B42F-2D9DD5F4CE37}" type="slidenum">
              <a:rPr lang="en-US" altLang="en-US" smtClean="0"/>
              <a:pPr>
                <a:spcBef>
                  <a:spcPct val="0"/>
                </a:spcBef>
                <a:buClrTx/>
                <a:buSzTx/>
                <a:buFontTx/>
                <a:buNone/>
              </a:pPr>
              <a:t>13</a:t>
            </a:fld>
            <a:endParaRPr lang="en-US" altLang="en-US" dirty="0" smtClean="0"/>
          </a:p>
        </p:txBody>
      </p:sp>
    </p:spTree>
    <p:extLst>
      <p:ext uri="{BB962C8B-B14F-4D97-AF65-F5344CB8AC3E}">
        <p14:creationId xmlns:p14="http://schemas.microsoft.com/office/powerpoint/2010/main" val="3167518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Must enter taxpayer separately from spouse, if both are receiving LTC</a:t>
            </a:r>
            <a:r>
              <a:rPr lang="en-US" altLang="en-US" baseline="0" dirty="0" smtClean="0"/>
              <a:t> benefits</a:t>
            </a:r>
            <a:endParaRPr lang="en-US" alt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158BD372-B7B6-4BA9-8709-5DB0CC352471}" type="slidenum">
              <a:rPr lang="en-US" altLang="en-US" smtClean="0"/>
              <a:pPr>
                <a:spcBef>
                  <a:spcPct val="0"/>
                </a:spcBef>
                <a:buClrTx/>
                <a:buSzTx/>
                <a:buFontTx/>
                <a:buNone/>
              </a:pPr>
              <a:t>14</a:t>
            </a:fld>
            <a:endParaRPr lang="en-US" altLang="en-US" dirty="0" smtClean="0"/>
          </a:p>
        </p:txBody>
      </p:sp>
    </p:spTree>
    <p:extLst>
      <p:ext uri="{BB962C8B-B14F-4D97-AF65-F5344CB8AC3E}">
        <p14:creationId xmlns:p14="http://schemas.microsoft.com/office/powerpoint/2010/main" val="1819994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158BD372-B7B6-4BA9-8709-5DB0CC352471}" type="slidenum">
              <a:rPr lang="en-US" altLang="en-US" smtClean="0"/>
              <a:pPr>
                <a:spcBef>
                  <a:spcPct val="0"/>
                </a:spcBef>
                <a:buClrTx/>
                <a:buSzTx/>
                <a:buFontTx/>
                <a:buNone/>
              </a:pPr>
              <a:t>15</a:t>
            </a:fld>
            <a:endParaRPr lang="en-US" altLang="en-US" dirty="0" smtClean="0"/>
          </a:p>
        </p:txBody>
      </p:sp>
    </p:spTree>
    <p:extLst>
      <p:ext uri="{BB962C8B-B14F-4D97-AF65-F5344CB8AC3E}">
        <p14:creationId xmlns:p14="http://schemas.microsoft.com/office/powerpoint/2010/main" val="2158101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2D918E3B-F856-4280-83E2-32A400DE1623}" type="slidenum">
              <a:rPr lang="en-US" altLang="en-US" smtClean="0"/>
              <a:pPr>
                <a:spcBef>
                  <a:spcPct val="0"/>
                </a:spcBef>
                <a:buClrTx/>
                <a:buSzTx/>
                <a:buFontTx/>
                <a:buNone/>
              </a:pPr>
              <a:t>16</a:t>
            </a:fld>
            <a:endParaRPr lang="en-US" altLang="en-US" dirty="0" smtClean="0"/>
          </a:p>
        </p:txBody>
      </p:sp>
    </p:spTree>
    <p:extLst>
      <p:ext uri="{BB962C8B-B14F-4D97-AF65-F5344CB8AC3E}">
        <p14:creationId xmlns:p14="http://schemas.microsoft.com/office/powerpoint/2010/main" val="684082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Review</a:t>
            </a:r>
            <a:r>
              <a:rPr lang="en-US" altLang="en-US" baseline="0" dirty="0" smtClean="0"/>
              <a:t> form contents</a:t>
            </a:r>
          </a:p>
          <a:p>
            <a:pPr lvl="1"/>
            <a:r>
              <a:rPr lang="en-US" altLang="en-US" baseline="0" dirty="0" smtClean="0"/>
              <a:t>Gross paid</a:t>
            </a:r>
          </a:p>
          <a:p>
            <a:pPr lvl="1"/>
            <a:r>
              <a:rPr lang="en-US" altLang="en-US" baseline="0" dirty="0" smtClean="0"/>
              <a:t>Whether per diem or reimbursed actual</a:t>
            </a:r>
          </a:p>
          <a:p>
            <a:pPr lvl="1"/>
            <a:r>
              <a:rPr lang="en-US" altLang="en-US" baseline="0" dirty="0" smtClean="0"/>
              <a:t>Qualified contract (not required)</a:t>
            </a:r>
          </a:p>
          <a:p>
            <a:pPr lvl="1"/>
            <a:r>
              <a:rPr lang="en-US" altLang="en-US" baseline="0" dirty="0" smtClean="0"/>
              <a:t>Whether chronically or terminally ill</a:t>
            </a:r>
            <a:endParaRPr lang="en-US" altLang="en-US"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515169F1-D4DB-420F-A7F6-775306FA62D4}" type="slidenum">
              <a:rPr lang="en-US" altLang="en-US" smtClean="0"/>
              <a:pPr>
                <a:spcBef>
                  <a:spcPct val="0"/>
                </a:spcBef>
                <a:buClrTx/>
                <a:buSzTx/>
                <a:buFontTx/>
                <a:buNone/>
              </a:pPr>
              <a:t>17</a:t>
            </a:fld>
            <a:endParaRPr lang="en-US" altLang="en-US" dirty="0" smtClean="0"/>
          </a:p>
        </p:txBody>
      </p:sp>
    </p:spTree>
    <p:extLst>
      <p:ext uri="{BB962C8B-B14F-4D97-AF65-F5344CB8AC3E}">
        <p14:creationId xmlns:p14="http://schemas.microsoft.com/office/powerpoint/2010/main" val="2377679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0E9C4997-6CED-4566-9195-B396D294C1E8}" type="slidenum">
              <a:rPr lang="en-US" altLang="en-US" smtClean="0"/>
              <a:pPr>
                <a:spcBef>
                  <a:spcPct val="0"/>
                </a:spcBef>
                <a:buClrTx/>
                <a:buSzTx/>
                <a:buFontTx/>
                <a:buNone/>
              </a:pPr>
              <a:t>18</a:t>
            </a:fld>
            <a:endParaRPr lang="en-US" altLang="en-US" dirty="0" smtClean="0"/>
          </a:p>
        </p:txBody>
      </p:sp>
    </p:spTree>
    <p:extLst>
      <p:ext uri="{BB962C8B-B14F-4D97-AF65-F5344CB8AC3E}">
        <p14:creationId xmlns:p14="http://schemas.microsoft.com/office/powerpoint/2010/main" val="1907568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Note: searching</a:t>
            </a:r>
            <a:r>
              <a:rPr lang="en-US" altLang="en-US" baseline="0" dirty="0" smtClean="0"/>
              <a:t> for 1099-LTC or long term care do not work in Practice Lab</a:t>
            </a:r>
            <a:endParaRPr lang="en-US" altLang="en-US"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4FE6D18B-3C51-4DFB-B5F0-0C24B45D460F}" type="slidenum">
              <a:rPr lang="en-US" altLang="en-US" smtClean="0"/>
              <a:pPr>
                <a:spcBef>
                  <a:spcPct val="0"/>
                </a:spcBef>
                <a:buClrTx/>
                <a:buSzTx/>
                <a:buFontTx/>
                <a:buNone/>
              </a:pPr>
              <a:t>19</a:t>
            </a:fld>
            <a:endParaRPr lang="en-US" altLang="en-US" dirty="0" smtClean="0"/>
          </a:p>
        </p:txBody>
      </p:sp>
    </p:spTree>
    <p:extLst>
      <p:ext uri="{BB962C8B-B14F-4D97-AF65-F5344CB8AC3E}">
        <p14:creationId xmlns:p14="http://schemas.microsoft.com/office/powerpoint/2010/main" val="2810157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 effective interview is critical</a:t>
            </a:r>
          </a:p>
          <a:p>
            <a:r>
              <a:rPr lang="en-US" altLang="en-US" dirty="0" smtClean="0"/>
              <a:t>Income</a:t>
            </a:r>
            <a:r>
              <a:rPr lang="en-US" altLang="en-US" baseline="0" dirty="0" smtClean="0"/>
              <a:t> reported by TP should make sense – need to inquire about sources of income</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EE0F4A86-D761-4B30-B383-340471C45C01}" type="slidenum">
              <a:rPr lang="en-US" altLang="en-US" smtClean="0"/>
              <a:pPr>
                <a:spcBef>
                  <a:spcPct val="0"/>
                </a:spcBef>
                <a:buClrTx/>
                <a:buSzTx/>
                <a:buFontTx/>
                <a:buNone/>
              </a:pPr>
              <a:t>2</a:t>
            </a:fld>
            <a:endParaRPr lang="en-US" altLang="en-US" dirty="0" smtClean="0"/>
          </a:p>
        </p:txBody>
      </p:sp>
    </p:spTree>
    <p:extLst>
      <p:ext uri="{BB962C8B-B14F-4D97-AF65-F5344CB8AC3E}">
        <p14:creationId xmlns:p14="http://schemas.microsoft.com/office/powerpoint/2010/main" val="26330985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Calibri" panose="020F0502020204030204" pitchFamily="34" charset="0"/>
              <a:buNone/>
            </a:pPr>
            <a:endParaRPr lang="en-US" altLang="en-US" dirty="0"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11CD1C4E-8D8B-441C-A968-4C471DC432D7}" type="slidenum">
              <a:rPr lang="en-US" altLang="en-US" smtClean="0"/>
              <a:pPr>
                <a:spcBef>
                  <a:spcPct val="0"/>
                </a:spcBef>
                <a:buClrTx/>
                <a:buSzTx/>
                <a:buFontTx/>
                <a:buNone/>
              </a:pPr>
              <a:t>21</a:t>
            </a:fld>
            <a:endParaRPr lang="en-US" altLang="en-US" dirty="0" smtClean="0"/>
          </a:p>
        </p:txBody>
      </p:sp>
    </p:spTree>
    <p:extLst>
      <p:ext uri="{BB962C8B-B14F-4D97-AF65-F5344CB8AC3E}">
        <p14:creationId xmlns:p14="http://schemas.microsoft.com/office/powerpoint/2010/main" val="3533831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a:t>
            </a:r>
            <a:r>
              <a:rPr lang="en-US" altLang="en-US" baseline="0" dirty="0" smtClean="0"/>
              <a:t> amount in box 3 can be ignored as it is included in box 2</a:t>
            </a:r>
          </a:p>
          <a:p>
            <a:r>
              <a:rPr lang="en-US" altLang="en-US" baseline="0" dirty="0" smtClean="0"/>
              <a:t>Because only nonbusiness credit card debt is in scope, any interest forgiven is also income.</a:t>
            </a:r>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ABEDFDCF-29AB-4D95-B725-C5934B85422C}" type="slidenum">
              <a:rPr lang="en-US" altLang="en-US" smtClean="0"/>
              <a:pPr>
                <a:spcBef>
                  <a:spcPct val="0"/>
                </a:spcBef>
                <a:buClrTx/>
                <a:buSzTx/>
                <a:buFontTx/>
                <a:buNone/>
              </a:pPr>
              <a:t>22</a:t>
            </a:fld>
            <a:endParaRPr lang="en-US" altLang="en-US" dirty="0" smtClean="0"/>
          </a:p>
        </p:txBody>
      </p:sp>
    </p:spTree>
    <p:extLst>
      <p:ext uri="{BB962C8B-B14F-4D97-AF65-F5344CB8AC3E}">
        <p14:creationId xmlns:p14="http://schemas.microsoft.com/office/powerpoint/2010/main" val="40649515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Generally, if a debt for which a taxpayer is personally liable is canceled or forgiven, the taxpayer must include the canceled amount in income. There is no income from canceled debt if the cancelation or forgiveness of debt is a gift or bequest. </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A38F4979-D0B8-472D-815A-C664F2AB3C39}" type="slidenum">
              <a:rPr lang="en-US" altLang="en-US" smtClean="0"/>
              <a:pPr>
                <a:spcBef>
                  <a:spcPct val="0"/>
                </a:spcBef>
                <a:buClrTx/>
                <a:buSzTx/>
                <a:buFontTx/>
                <a:buNone/>
              </a:pPr>
              <a:t>24</a:t>
            </a:fld>
            <a:endParaRPr lang="en-US" altLang="en-US" dirty="0" smtClean="0"/>
          </a:p>
        </p:txBody>
      </p:sp>
    </p:spTree>
    <p:extLst>
      <p:ext uri="{BB962C8B-B14F-4D97-AF65-F5344CB8AC3E}">
        <p14:creationId xmlns:p14="http://schemas.microsoft.com/office/powerpoint/2010/main" val="41723419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Remember, all income is taxable (unless the law says it’s not)</a:t>
            </a:r>
          </a:p>
        </p:txBody>
      </p:sp>
    </p:spTree>
    <p:extLst>
      <p:ext uri="{BB962C8B-B14F-4D97-AF65-F5344CB8AC3E}">
        <p14:creationId xmlns:p14="http://schemas.microsoft.com/office/powerpoint/2010/main" val="22181294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BE246099-01FD-4C4F-A939-EE921C2B30AE}" type="slidenum">
              <a:rPr lang="en-US" altLang="en-US" smtClean="0"/>
              <a:pPr>
                <a:spcBef>
                  <a:spcPct val="0"/>
                </a:spcBef>
                <a:buClrTx/>
                <a:buSzTx/>
                <a:buFontTx/>
                <a:buNone/>
              </a:pPr>
              <a:t>27</a:t>
            </a:fld>
            <a:endParaRPr lang="en-US" altLang="en-US" dirty="0" smtClean="0"/>
          </a:p>
        </p:txBody>
      </p:sp>
      <p:sp>
        <p:nvSpPr>
          <p:cNvPr id="48131"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Tree>
    <p:extLst>
      <p:ext uri="{BB962C8B-B14F-4D97-AF65-F5344CB8AC3E}">
        <p14:creationId xmlns:p14="http://schemas.microsoft.com/office/powerpoint/2010/main" val="3434272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Many types of income</a:t>
            </a:r>
            <a:r>
              <a:rPr lang="en-US" altLang="en-US" baseline="0" dirty="0" smtClean="0"/>
              <a:t> will end up on line 21</a:t>
            </a:r>
            <a:endParaRPr lang="en-US" alt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22F84275-0B64-4420-96B9-CCACCEB33456}" type="slidenum">
              <a:rPr lang="en-US" altLang="en-US" smtClean="0"/>
              <a:pPr>
                <a:spcBef>
                  <a:spcPct val="0"/>
                </a:spcBef>
                <a:buClrTx/>
                <a:buSzTx/>
                <a:buFontTx/>
                <a:buNone/>
              </a:pPr>
              <a:t>3</a:t>
            </a:fld>
            <a:endParaRPr lang="en-US" altLang="en-US" dirty="0" smtClean="0"/>
          </a:p>
        </p:txBody>
      </p:sp>
    </p:spTree>
    <p:extLst>
      <p:ext uri="{BB962C8B-B14F-4D97-AF65-F5344CB8AC3E}">
        <p14:creationId xmlns:p14="http://schemas.microsoft.com/office/powerpoint/2010/main" val="4126304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92C5B3FD-0AA4-4F67-8326-FD43656FB459}" type="slidenum">
              <a:rPr lang="en-US" altLang="en-US" smtClean="0"/>
              <a:pPr>
                <a:spcBef>
                  <a:spcPct val="0"/>
                </a:spcBef>
                <a:buClrTx/>
                <a:buSzTx/>
                <a:buFontTx/>
                <a:buNone/>
              </a:pPr>
              <a:t>4</a:t>
            </a:fld>
            <a:endParaRPr lang="en-US" altLang="en-US" dirty="0" smtClean="0"/>
          </a:p>
        </p:txBody>
      </p:sp>
      <p:sp>
        <p:nvSpPr>
          <p:cNvPr id="11267"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Income from all sources</a:t>
            </a:r>
            <a:r>
              <a:rPr lang="en-US" altLang="en-US" baseline="0" dirty="0" smtClean="0"/>
              <a:t> must be reported, unless specifically excludible</a:t>
            </a:r>
            <a:endParaRPr lang="en-US" altLang="en-US" dirty="0" smtClean="0"/>
          </a:p>
          <a:p>
            <a:r>
              <a:rPr lang="en-US" altLang="en-US" dirty="0" smtClean="0"/>
              <a:t>Includes:</a:t>
            </a:r>
          </a:p>
          <a:p>
            <a:pPr lvl="1"/>
            <a:r>
              <a:rPr lang="en-US" altLang="en-US" dirty="0" smtClean="0"/>
              <a:t>Illegal activities, such as money from dealing illegal drugs, must be included in your income on Form 1040, line 21, or on Schedule C if from your self-employment activity</a:t>
            </a:r>
          </a:p>
          <a:p>
            <a:pPr lvl="1"/>
            <a:r>
              <a:rPr lang="en-US" altLang="en-US" dirty="0" smtClean="0"/>
              <a:t>A free tour from a travel agency for organizing a group of tourists must be included as income</a:t>
            </a:r>
          </a:p>
          <a:p>
            <a:pPr lvl="1"/>
            <a:r>
              <a:rPr lang="en-US" altLang="en-US" dirty="0" smtClean="0"/>
              <a:t>Refund or reimbursement of an item deducted in an earlier year (Form 1040) must generally be included as income in the year received, subject to the tax benefit rule</a:t>
            </a:r>
          </a:p>
          <a:p>
            <a:pPr lvl="0"/>
            <a:r>
              <a:rPr lang="en-US" altLang="en-US" dirty="0" smtClean="0"/>
              <a:t>Whether or not reported on Form 1099-MISC </a:t>
            </a:r>
          </a:p>
          <a:p>
            <a:pPr lvl="0"/>
            <a:r>
              <a:rPr lang="en-US" altLang="en-US" dirty="0" smtClean="0"/>
              <a:t>Form 2555 exclusion of foreign earned income is in scope with International certification only</a:t>
            </a:r>
          </a:p>
          <a:p>
            <a:endParaRPr lang="en-US" altLang="en-US" dirty="0" smtClean="0"/>
          </a:p>
        </p:txBody>
      </p:sp>
    </p:spTree>
    <p:extLst>
      <p:ext uri="{BB962C8B-B14F-4D97-AF65-F5344CB8AC3E}">
        <p14:creationId xmlns:p14="http://schemas.microsoft.com/office/powerpoint/2010/main" val="2227066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92C5B3FD-0AA4-4F67-8326-FD43656FB459}" type="slidenum">
              <a:rPr lang="en-US" altLang="en-US" smtClean="0"/>
              <a:pPr>
                <a:spcBef>
                  <a:spcPct val="0"/>
                </a:spcBef>
                <a:buClrTx/>
                <a:buSzTx/>
                <a:buFontTx/>
                <a:buNone/>
              </a:pPr>
              <a:t>5</a:t>
            </a:fld>
            <a:endParaRPr lang="en-US" altLang="en-US" dirty="0" smtClean="0"/>
          </a:p>
        </p:txBody>
      </p:sp>
      <p:sp>
        <p:nvSpPr>
          <p:cNvPr id="11267"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3"/>
            <a:endParaRPr lang="en-US" altLang="en-US" dirty="0" smtClean="0"/>
          </a:p>
          <a:p>
            <a:endParaRPr lang="en-US" altLang="en-US" dirty="0" smtClean="0"/>
          </a:p>
        </p:txBody>
      </p:sp>
    </p:spTree>
    <p:extLst>
      <p:ext uri="{BB962C8B-B14F-4D97-AF65-F5344CB8AC3E}">
        <p14:creationId xmlns:p14="http://schemas.microsoft.com/office/powerpoint/2010/main" val="4033696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970A635A-89FF-4DAC-9794-880EB594991E}" type="slidenum">
              <a:rPr lang="en-US" altLang="en-US" smtClean="0"/>
              <a:pPr>
                <a:spcBef>
                  <a:spcPct val="0"/>
                </a:spcBef>
                <a:buClrTx/>
                <a:buSzTx/>
                <a:buFontTx/>
                <a:buNone/>
              </a:pPr>
              <a:t>6</a:t>
            </a:fld>
            <a:endParaRPr lang="en-US" altLang="en-US" dirty="0" smtClean="0"/>
          </a:p>
        </p:txBody>
      </p:sp>
      <p:sp>
        <p:nvSpPr>
          <p:cNvPr id="15363"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If the taxpayer receives less than $2,000 and is properly considered a household employee, the income may be reported as household employee income (Form 1040 Line 7) – see slide deck #12</a:t>
            </a:r>
          </a:p>
        </p:txBody>
      </p:sp>
    </p:spTree>
    <p:extLst>
      <p:ext uri="{BB962C8B-B14F-4D97-AF65-F5344CB8AC3E}">
        <p14:creationId xmlns:p14="http://schemas.microsoft.com/office/powerpoint/2010/main" val="4207929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970A635A-89FF-4DAC-9794-880EB594991E}" type="slidenum">
              <a:rPr lang="en-US" altLang="en-US" smtClean="0"/>
              <a:pPr>
                <a:spcBef>
                  <a:spcPct val="0"/>
                </a:spcBef>
                <a:buClrTx/>
                <a:buSzTx/>
                <a:buFontTx/>
                <a:buNone/>
              </a:pPr>
              <a:t>7</a:t>
            </a:fld>
            <a:endParaRPr lang="en-US" altLang="en-US" dirty="0" smtClean="0"/>
          </a:p>
        </p:txBody>
      </p:sp>
      <p:sp>
        <p:nvSpPr>
          <p:cNvPr id="15363"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600" b="0" i="0" u="none" strike="noStrike" kern="1200" baseline="0" dirty="0" smtClean="0">
                <a:solidFill>
                  <a:schemeClr val="tx1"/>
                </a:solidFill>
                <a:latin typeface="+mn-lt"/>
                <a:ea typeface="+mn-ea"/>
                <a:cs typeface="+mn-cs"/>
              </a:rPr>
              <a:t>A “wrongfully incarcerated individual” is either:</a:t>
            </a:r>
          </a:p>
          <a:p>
            <a:pPr marL="234950" lvl="1" indent="0">
              <a:buNone/>
            </a:pPr>
            <a:r>
              <a:rPr lang="en-US" sz="1600" b="0" i="0" u="none" strike="noStrike" kern="1200" baseline="0" dirty="0" smtClean="0">
                <a:solidFill>
                  <a:schemeClr val="tx1"/>
                </a:solidFill>
                <a:latin typeface="+mn-lt"/>
                <a:ea typeface="+mn-ea"/>
                <a:cs typeface="+mn-cs"/>
              </a:rPr>
              <a:t>1) An individual who was convicted of a criminal offense under federal or state law, who served all or part of a sentence of imprisonment relating to such offense, and who was pardoned, granted clemency, or granted amnesty because of actual innocence of the offense, or</a:t>
            </a:r>
          </a:p>
          <a:p>
            <a:pPr marL="234950" lvl="1" indent="0">
              <a:buNone/>
            </a:pPr>
            <a:r>
              <a:rPr lang="en-US" sz="1600" b="0" i="0" u="none" strike="noStrike" kern="1200" baseline="0" dirty="0" smtClean="0">
                <a:solidFill>
                  <a:schemeClr val="tx1"/>
                </a:solidFill>
                <a:latin typeface="+mn-lt"/>
                <a:ea typeface="+mn-ea"/>
                <a:cs typeface="+mn-cs"/>
              </a:rPr>
              <a:t>2) An individual for whom the conviction for such offense was reversed or vacated and for whom the indictment, information, or other accusatory instrument for such offense was dismissed or who was found not guilty at a new trial after the conviction was reversed or vacated. </a:t>
            </a:r>
          </a:p>
          <a:p>
            <a:r>
              <a:rPr lang="en-US" sz="1600" b="0" i="0" u="none" strike="noStrike" kern="1200" baseline="0" dirty="0" smtClean="0">
                <a:solidFill>
                  <a:schemeClr val="tx1"/>
                </a:solidFill>
                <a:latin typeface="+mn-lt"/>
                <a:ea typeface="+mn-ea"/>
                <a:cs typeface="+mn-cs"/>
              </a:rPr>
              <a:t>This PATH provision applies to tax years beginning before, on, or after the date of enactment.</a:t>
            </a:r>
          </a:p>
          <a:p>
            <a:r>
              <a:rPr lang="en-US" altLang="en-US" sz="1600" b="0" i="0" u="none" strike="noStrike" kern="1200" baseline="0" dirty="0" smtClean="0">
                <a:solidFill>
                  <a:schemeClr val="tx1"/>
                </a:solidFill>
                <a:latin typeface="+mn-lt"/>
                <a:ea typeface="+mn-ea"/>
                <a:cs typeface="+mn-cs"/>
              </a:rPr>
              <a:t>Note: claims for 2012 and prior had to be filed by December 19, 2016 – special exception to statute of limitations for this compensation</a:t>
            </a:r>
          </a:p>
          <a:p>
            <a:r>
              <a:rPr lang="en-US" altLang="en-US" sz="1600" b="0" i="0" u="none" strike="noStrike" kern="1200" baseline="0" dirty="0" smtClean="0">
                <a:solidFill>
                  <a:schemeClr val="tx1"/>
                </a:solidFill>
                <a:latin typeface="+mn-lt"/>
                <a:ea typeface="+mn-ea"/>
                <a:cs typeface="+mn-cs"/>
              </a:rPr>
              <a:t>If improperly reported on 1099, enter and remove with a negative offsetting other income amount</a:t>
            </a:r>
            <a:endParaRPr lang="en-US" altLang="en-US" dirty="0" smtClean="0"/>
          </a:p>
        </p:txBody>
      </p:sp>
    </p:spTree>
    <p:extLst>
      <p:ext uri="{BB962C8B-B14F-4D97-AF65-F5344CB8AC3E}">
        <p14:creationId xmlns:p14="http://schemas.microsoft.com/office/powerpoint/2010/main" val="2665355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Summary/Print is easiest to</a:t>
            </a:r>
            <a:r>
              <a:rPr lang="en-US" altLang="en-US" baseline="0" dirty="0" smtClean="0"/>
              <a:t> get to Other Income screen</a:t>
            </a:r>
            <a:endParaRPr lang="en-US" altLang="en-US" dirty="0" smtClean="0"/>
          </a:p>
          <a:p>
            <a:pPr eaLnBrk="1" hangingPunct="1">
              <a:spcBef>
                <a:spcPct val="0"/>
              </a:spcBef>
            </a:pPr>
            <a:r>
              <a:rPr lang="en-US" altLang="en-US" dirty="0" smtClean="0"/>
              <a:t>In Quick File, select W-2</a:t>
            </a:r>
            <a:r>
              <a:rPr lang="en-US" altLang="en-US" baseline="0" dirty="0" smtClean="0"/>
              <a:t>G for gambling income</a:t>
            </a:r>
          </a:p>
          <a:p>
            <a:pPr eaLnBrk="1" hangingPunct="1">
              <a:spcBef>
                <a:spcPct val="0"/>
              </a:spcBef>
            </a:pPr>
            <a:r>
              <a:rPr lang="en-US" altLang="en-US" baseline="0" dirty="0" smtClean="0"/>
              <a:t>Most other will be 1099-MISC</a:t>
            </a:r>
          </a:p>
          <a:p>
            <a:pPr eaLnBrk="1" hangingPunct="1">
              <a:spcBef>
                <a:spcPct val="0"/>
              </a:spcBef>
            </a:pPr>
            <a:r>
              <a:rPr lang="en-US" altLang="en-US" baseline="0" dirty="0" smtClean="0"/>
              <a:t>In TaxSlayer Form 1099-MISC, box 3 is “Other Income” </a:t>
            </a:r>
          </a:p>
        </p:txBody>
      </p:sp>
    </p:spTree>
    <p:extLst>
      <p:ext uri="{BB962C8B-B14F-4D97-AF65-F5344CB8AC3E}">
        <p14:creationId xmlns:p14="http://schemas.microsoft.com/office/powerpoint/2010/main" val="969666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All taxpayer</a:t>
            </a:r>
            <a:r>
              <a:rPr lang="en-US" altLang="en-US" baseline="0" dirty="0" smtClean="0"/>
              <a:t> 1099-MISCs must be input in TaxSlayer Form 1099-MISC</a:t>
            </a:r>
            <a:endParaRPr lang="en-US" altLang="en-US" dirty="0" smtClean="0"/>
          </a:p>
          <a:p>
            <a:r>
              <a:rPr lang="en-US" altLang="en-US" dirty="0" smtClean="0"/>
              <a:t>1099-MISC with box 3 USUALLY is NOT a business – must interview to determine</a:t>
            </a:r>
          </a:p>
          <a:p>
            <a:pPr lvl="1"/>
            <a:r>
              <a:rPr lang="en-US" altLang="en-US" dirty="0" smtClean="0"/>
              <a:t>If box 3 income relates to a business, input on “Nonemployee</a:t>
            </a:r>
            <a:r>
              <a:rPr lang="en-US" altLang="en-US" baseline="0" dirty="0" smtClean="0"/>
              <a:t> compensation” on TaxSlayer Form 1099-MISC</a:t>
            </a:r>
            <a:endParaRPr lang="en-US" altLang="en-US" dirty="0" smtClean="0"/>
          </a:p>
          <a:p>
            <a:r>
              <a:rPr lang="en-US" altLang="en-US" dirty="0" smtClean="0"/>
              <a:t>1099-MISC with box 7 USUALLY IS a business – must interview to determine</a:t>
            </a:r>
          </a:p>
          <a:p>
            <a:pPr lvl="1"/>
            <a:r>
              <a:rPr lang="en-US" altLang="en-US" dirty="0" smtClean="0"/>
              <a:t>If box</a:t>
            </a:r>
            <a:r>
              <a:rPr lang="en-US" altLang="en-US" baseline="0" dirty="0" smtClean="0"/>
              <a:t> 7 </a:t>
            </a:r>
            <a:r>
              <a:rPr lang="en-US" altLang="en-US" dirty="0" smtClean="0"/>
              <a:t>income does not relate to a business, input on “Other income” on TaxSlayer</a:t>
            </a:r>
            <a:r>
              <a:rPr lang="en-US" altLang="en-US" baseline="0" dirty="0" smtClean="0"/>
              <a:t> Form 1099-MISC</a:t>
            </a:r>
            <a:endParaRPr lang="en-US" altLang="en-US" dirty="0" smtClean="0"/>
          </a:p>
          <a:p>
            <a:pPr lvl="1"/>
            <a:r>
              <a:rPr lang="en-US" altLang="en-US" dirty="0" smtClean="0"/>
              <a:t>e.g. cash tips, report on </a:t>
            </a:r>
            <a:r>
              <a:rPr lang="en-US" altLang="en-US" dirty="0" err="1" smtClean="0"/>
              <a:t>Sch</a:t>
            </a:r>
            <a:r>
              <a:rPr lang="en-US" altLang="en-US" dirty="0" smtClean="0"/>
              <a:t> C not on Line 21</a:t>
            </a:r>
          </a:p>
          <a:p>
            <a:pPr marL="169863" marR="0" lvl="0" indent="-169863" algn="l" defTabSz="914400" rtl="0" eaLnBrk="0" fontAlgn="base" latinLnBrk="0" hangingPunct="0">
              <a:lnSpc>
                <a:spcPct val="100000"/>
              </a:lnSpc>
              <a:spcBef>
                <a:spcPct val="30000"/>
              </a:spcBef>
              <a:spcAft>
                <a:spcPct val="0"/>
              </a:spcAft>
              <a:buClr>
                <a:schemeClr val="accent2">
                  <a:lumMod val="75000"/>
                </a:schemeClr>
              </a:buClr>
              <a:buSzPct val="95000"/>
              <a:buFont typeface="Calibri" panose="020F0502020204030204" pitchFamily="34" charset="0"/>
              <a:buChar char="●"/>
              <a:tabLst/>
              <a:defRPr/>
            </a:pPr>
            <a:r>
              <a:rPr lang="en-US" altLang="en-US" baseline="0" dirty="0" smtClean="0"/>
              <a:t>See NTTC training slide presentation “23c Income Form 1099-MISC TY16 </a:t>
            </a:r>
            <a:r>
              <a:rPr lang="en-US" altLang="en-US" baseline="0" dirty="0" err="1" smtClean="0"/>
              <a:t>Rel</a:t>
            </a:r>
            <a:r>
              <a:rPr lang="en-US" altLang="en-US" baseline="0" dirty="0" smtClean="0"/>
              <a:t> 2” </a:t>
            </a:r>
            <a:endParaRPr lang="en-US" altLang="en-US" dirty="0" smtClean="0"/>
          </a:p>
          <a:p>
            <a:pPr lvl="0"/>
            <a:endParaRPr lang="en-US" altLang="en-US" dirty="0" smtClean="0"/>
          </a:p>
          <a:p>
            <a:pPr eaLnBrk="1" hangingPunct="1">
              <a:spcBef>
                <a:spcPct val="0"/>
              </a:spcBef>
            </a:pPr>
            <a:endParaRPr lang="en-US" altLang="en-US" dirty="0" smtClean="0"/>
          </a:p>
        </p:txBody>
      </p:sp>
    </p:spTree>
    <p:extLst>
      <p:ext uri="{BB962C8B-B14F-4D97-AF65-F5344CB8AC3E}">
        <p14:creationId xmlns:p14="http://schemas.microsoft.com/office/powerpoint/2010/main" val="10981615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90600" y="1122363"/>
            <a:ext cx="7162800" cy="2387600"/>
          </a:xfrm>
        </p:spPr>
        <p:txBody>
          <a:bodyPr anchor="ctr" anchorCtr="0"/>
          <a:lstStyle>
            <a:lvl1pPr algn="ctr">
              <a:defRPr sz="60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444" y="5958117"/>
            <a:ext cx="4612756" cy="408829"/>
          </a:xfrm>
          <a:prstGeom prst="rect">
            <a:avLst/>
          </a:prstGeom>
        </p:spPr>
      </p:pic>
    </p:spTree>
    <p:extLst>
      <p:ext uri="{BB962C8B-B14F-4D97-AF65-F5344CB8AC3E}">
        <p14:creationId xmlns:p14="http://schemas.microsoft.com/office/powerpoint/2010/main" val="268205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smtClean="0"/>
              <a:t>Click to edit Master title style</a:t>
            </a:r>
            <a:endParaRPr lang="en-US" dirty="0"/>
          </a:p>
        </p:txBody>
      </p:sp>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TY2016</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8E61C868-E0B5-4BC2-A582-868EBD026564}" type="slidenum">
              <a:rPr lang="en-US" altLang="en-US" smtClean="0"/>
              <a:pPr>
                <a:defRPr/>
              </a:pPr>
              <a:t>‹#›</a:t>
            </a:fld>
            <a:endParaRPr lang="en-US" altLang="en-US" dirty="0"/>
          </a:p>
        </p:txBody>
      </p:sp>
      <p:sp>
        <p:nvSpPr>
          <p:cNvPr id="4" name="Content Placeholder 3"/>
          <p:cNvSpPr>
            <a:spLocks noGrp="1"/>
          </p:cNvSpPr>
          <p:nvPr>
            <p:ph sz="quarter" idx="12"/>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09277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6484" y="2133600"/>
            <a:ext cx="3657600" cy="3869634"/>
          </a:xfrm>
        </p:spPr>
        <p:txBody>
          <a:bodyPr/>
          <a:lstStyle>
            <a:lvl1pPr>
              <a:defRPr/>
            </a:lvl1pPr>
            <a:lvl2pPr>
              <a:defRPr/>
            </a:lvl2pPr>
            <a:lvl3pPr>
              <a:defRPr/>
            </a:lvl3pPr>
            <a:lvl4pPr>
              <a:defRPr/>
            </a:lvl4pPr>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800600" y="2133600"/>
            <a:ext cx="3657600" cy="3869634"/>
          </a:xfrm>
        </p:spPr>
        <p:txBody>
          <a:bodyPr/>
          <a:lstStyle>
            <a:lvl1pPr>
              <a:defRPr/>
            </a:lvl1pPr>
            <a:lvl2pPr>
              <a:defRPr/>
            </a:lvl2pPr>
            <a:lvl3pPr>
              <a:defRPr/>
            </a:lvl3pPr>
            <a:lvl4pPr>
              <a:defRPr/>
            </a:lvl4pPr>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10" name="Title 9"/>
          <p:cNvSpPr>
            <a:spLocks noGrp="1"/>
          </p:cNvSpPr>
          <p:nvPr>
            <p:ph type="title"/>
          </p:nvPr>
        </p:nvSpPr>
        <p:spPr/>
        <p:txBody>
          <a:bodyPr/>
          <a:lstStyle>
            <a:lvl1pPr>
              <a:defRPr/>
            </a:lvl1pPr>
          </a:lstStyle>
          <a:p>
            <a:r>
              <a:rPr lang="en-US" smtClean="0"/>
              <a:t>Click to edit Master title style</a:t>
            </a:r>
            <a:endParaRPr lang="en-US" dirty="0"/>
          </a:p>
        </p:txBody>
      </p:sp>
      <p:sp>
        <p:nvSpPr>
          <p:cNvPr id="11" name="Footer Placeholder 10"/>
          <p:cNvSpPr>
            <a:spLocks noGrp="1"/>
          </p:cNvSpPr>
          <p:nvPr>
            <p:ph type="ftr" sz="quarter" idx="10"/>
          </p:nvPr>
        </p:nvSpPr>
        <p:spPr/>
        <p:txBody>
          <a:bodyPr/>
          <a:lstStyle>
            <a:lvl1pPr>
              <a:defRPr/>
            </a:lvl1pPr>
          </a:lstStyle>
          <a:p>
            <a:pPr>
              <a:defRPr/>
            </a:pPr>
            <a:r>
              <a:rPr lang="en-US" smtClean="0"/>
              <a:t>NTTC Training – TY2016</a:t>
            </a:r>
            <a:endParaRPr lang="en-US" dirty="0"/>
          </a:p>
        </p:txBody>
      </p:sp>
      <p:sp>
        <p:nvSpPr>
          <p:cNvPr id="12" name="Slide Number Placeholder 11"/>
          <p:cNvSpPr>
            <a:spLocks noGrp="1"/>
          </p:cNvSpPr>
          <p:nvPr>
            <p:ph type="sldNum" sz="quarter" idx="11"/>
          </p:nvPr>
        </p:nvSpPr>
        <p:spPr/>
        <p:txBody>
          <a:bodyPr/>
          <a:lstStyle/>
          <a:p>
            <a:pPr>
              <a:defRPr/>
            </a:pPr>
            <a:fld id="{18FA17F2-D981-44AD-B1E9-AA628F7C33C4}" type="slidenum">
              <a:rPr lang="en-US" altLang="en-US" smtClean="0"/>
              <a:pPr>
                <a:defRPr/>
              </a:pPr>
              <a:t>‹#›</a:t>
            </a:fld>
            <a:endParaRPr lang="en-US" altLang="en-US" dirty="0"/>
          </a:p>
        </p:txBody>
      </p:sp>
    </p:spTree>
    <p:extLst>
      <p:ext uri="{BB962C8B-B14F-4D97-AF65-F5344CB8AC3E}">
        <p14:creationId xmlns:p14="http://schemas.microsoft.com/office/powerpoint/2010/main" val="277656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82579"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82579" y="2971799"/>
            <a:ext cx="3657600" cy="3007581"/>
          </a:xfrm>
        </p:spPr>
        <p:txBody>
          <a:bodyPr>
            <a:normAutofit/>
          </a:bodyPr>
          <a:lstStyle>
            <a:lvl1pPr>
              <a:defRPr sz="3200"/>
            </a:lvl1pPr>
            <a:lvl2pPr>
              <a:defRPr sz="2800"/>
            </a:lvl2pPr>
            <a:lvl3pPr>
              <a:defRPr sz="2400"/>
            </a:lvl3pPr>
            <a:lvl4pPr>
              <a:defRPr/>
            </a:lvl4pPr>
            <a:lvl5pPr>
              <a:defRPr/>
            </a:lvl5pPr>
          </a:lstStyle>
          <a:p>
            <a:pPr lvl="0"/>
            <a:r>
              <a:rPr lang="en-US" smtClean="0"/>
              <a:t>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800600"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00600" y="2971800"/>
            <a:ext cx="3657600" cy="3007580"/>
          </a:xfrm>
        </p:spPr>
        <p:txBody>
          <a:bodyPr>
            <a:normAutofit/>
          </a:bodyPr>
          <a:lstStyle>
            <a:lvl1pPr>
              <a:defRPr sz="3200"/>
            </a:lvl1pPr>
            <a:lvl2pPr>
              <a:defRPr sz="2800"/>
            </a:lvl2pPr>
            <a:lvl3pPr>
              <a:defRPr sz="2400"/>
            </a:lvl3pPr>
            <a:lvl4pPr>
              <a:defRPr/>
            </a:lvl4pPr>
            <a:lvl5pPr>
              <a:defRPr/>
            </a:lvl5pPr>
          </a:lstStyle>
          <a:p>
            <a:pPr lvl="0"/>
            <a:r>
              <a:rPr lang="en-US" smtClean="0"/>
              <a:t>Edit Master text styles</a:t>
            </a:r>
          </a:p>
          <a:p>
            <a:pPr lvl="1"/>
            <a:r>
              <a:rPr lang="en-US" smtClean="0"/>
              <a:t>Second level</a:t>
            </a:r>
          </a:p>
          <a:p>
            <a:pPr lvl="2"/>
            <a:r>
              <a:rPr lang="en-US" smtClean="0"/>
              <a:t>Third level</a:t>
            </a:r>
          </a:p>
        </p:txBody>
      </p:sp>
      <p:sp>
        <p:nvSpPr>
          <p:cNvPr id="10" name="Footer Placeholder 9"/>
          <p:cNvSpPr>
            <a:spLocks noGrp="1"/>
          </p:cNvSpPr>
          <p:nvPr>
            <p:ph type="ftr" sz="quarter" idx="10"/>
          </p:nvPr>
        </p:nvSpPr>
        <p:spPr/>
        <p:txBody>
          <a:bodyPr/>
          <a:lstStyle>
            <a:lvl1pPr>
              <a:defRPr/>
            </a:lvl1pPr>
          </a:lstStyle>
          <a:p>
            <a:pPr>
              <a:defRPr/>
            </a:pPr>
            <a:r>
              <a:rPr lang="en-US" smtClean="0"/>
              <a:t>NTTC Training – TY2016</a:t>
            </a:r>
            <a:endParaRPr lang="en-US" dirty="0"/>
          </a:p>
        </p:txBody>
      </p:sp>
      <p:sp>
        <p:nvSpPr>
          <p:cNvPr id="11" name="Slide Number Placeholder 10"/>
          <p:cNvSpPr>
            <a:spLocks noGrp="1"/>
          </p:cNvSpPr>
          <p:nvPr>
            <p:ph type="sldNum" sz="quarter" idx="11"/>
          </p:nvPr>
        </p:nvSpPr>
        <p:spPr/>
        <p:txBody>
          <a:bodyPr/>
          <a:lstStyle/>
          <a:p>
            <a:pPr>
              <a:defRPr/>
            </a:pPr>
            <a:fld id="{C03DE9E5-382A-4F8E-A25B-5DAA752E38AC}" type="slidenum">
              <a:rPr lang="en-US" altLang="en-US" smtClean="0"/>
              <a:pPr>
                <a:defRPr/>
              </a:pPr>
              <a:t>‹#›</a:t>
            </a:fld>
            <a:endParaRPr lang="en-US" altLang="en-US" dirty="0"/>
          </a:p>
        </p:txBody>
      </p:sp>
      <p:sp>
        <p:nvSpPr>
          <p:cNvPr id="12" name="Title 11"/>
          <p:cNvSpPr>
            <a:spLocks noGrp="1"/>
          </p:cNvSpPr>
          <p:nvPr>
            <p:ph type="title"/>
          </p:nvPr>
        </p:nvSpPr>
        <p:spPr/>
        <p:txBody>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2612248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05A4FD84-D8FA-4BBD-9C90-014195C61F4F}" type="slidenum">
              <a:rPr lang="en-US" altLang="en-US" smtClean="0"/>
              <a:pPr>
                <a:defRPr/>
              </a:pPr>
              <a:t>‹#›</a:t>
            </a:fld>
            <a:endParaRPr lang="en-US" altLang="en-US"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6" name="Text Placeholder 5"/>
          <p:cNvSpPr>
            <a:spLocks noGrp="1"/>
          </p:cNvSpPr>
          <p:nvPr>
            <p:ph type="body" sz="quarter" idx="13"/>
          </p:nvPr>
        </p:nvSpPr>
        <p:spPr>
          <a:xfrm>
            <a:off x="954505" y="4114800"/>
            <a:ext cx="7543800" cy="1879353"/>
          </a:xfrm>
        </p:spPr>
        <p:txBody>
          <a:bodyPr/>
          <a:lstStyle>
            <a:lvl1pPr>
              <a:defRPr/>
            </a:lvl1pPr>
            <a:lvl2pPr>
              <a:defRPr/>
            </a:lvl2pPr>
          </a:lstStyle>
          <a:p>
            <a:pPr lvl="0"/>
            <a:r>
              <a:rPr lang="en-US" smtClean="0"/>
              <a:t>Edit Master text styles</a:t>
            </a:r>
          </a:p>
          <a:p>
            <a:pPr lvl="1"/>
            <a:r>
              <a:rPr lang="en-US" smtClean="0"/>
              <a:t>Second level</a:t>
            </a:r>
          </a:p>
        </p:txBody>
      </p:sp>
      <p:sp>
        <p:nvSpPr>
          <p:cNvPr id="4" name="Picture Placeholder 3"/>
          <p:cNvSpPr>
            <a:spLocks noGrp="1"/>
          </p:cNvSpPr>
          <p:nvPr>
            <p:ph type="pic" sz="quarter" idx="15"/>
          </p:nvPr>
        </p:nvSpPr>
        <p:spPr>
          <a:xfrm>
            <a:off x="954505" y="2141538"/>
            <a:ext cx="7543800" cy="1879600"/>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2947980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824DB7E0-CDA7-47DE-B356-4B1DFA2C5753}" type="slidenum">
              <a:rPr lang="en-US" altLang="en-US" smtClean="0"/>
              <a:pPr>
                <a:defRPr/>
              </a:pPr>
              <a:t>‹#›</a:t>
            </a:fld>
            <a:endParaRPr lang="en-US" altLang="en-US"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1" name="Picture Placeholder 3"/>
          <p:cNvSpPr>
            <a:spLocks noGrp="1"/>
          </p:cNvSpPr>
          <p:nvPr>
            <p:ph type="pic" sz="quarter" idx="15"/>
          </p:nvPr>
        </p:nvSpPr>
        <p:spPr>
          <a:xfrm>
            <a:off x="950495" y="4124158"/>
            <a:ext cx="7543800" cy="1879600"/>
          </a:xfrm>
        </p:spPr>
        <p:txBody>
          <a:bodyPr/>
          <a:lstStyle>
            <a:lvl1pPr marL="0" indent="0">
              <a:buNone/>
              <a:defRPr/>
            </a:lvl1pPr>
          </a:lstStyle>
          <a:p>
            <a:r>
              <a:rPr lang="en-US" smtClean="0"/>
              <a:t>Click icon to add picture</a:t>
            </a:r>
            <a:endParaRPr lang="en-US" dirty="0"/>
          </a:p>
        </p:txBody>
      </p:sp>
      <p:sp>
        <p:nvSpPr>
          <p:cNvPr id="14" name="Text Placeholder 5"/>
          <p:cNvSpPr>
            <a:spLocks noGrp="1"/>
          </p:cNvSpPr>
          <p:nvPr>
            <p:ph type="body" sz="quarter" idx="16"/>
          </p:nvPr>
        </p:nvSpPr>
        <p:spPr>
          <a:xfrm>
            <a:off x="950495" y="2141661"/>
            <a:ext cx="7543800" cy="1879353"/>
          </a:xfrm>
        </p:spPr>
        <p:txBody>
          <a:bodyPr/>
          <a:lstStyle>
            <a:lvl1pPr>
              <a:defRPr/>
            </a:lvl1pPr>
            <a:lvl2pPr>
              <a:defRPr/>
            </a:lvl2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1181904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lvl1pPr>
              <a:defRPr/>
            </a:lvl1pPr>
          </a:lstStyle>
          <a:p>
            <a:pPr>
              <a:defRPr/>
            </a:pPr>
            <a:r>
              <a:rPr lang="en-US"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61731016-5F54-41EF-8768-CB423970C6CD}" type="slidenum">
              <a:rPr lang="en-US" altLang="en-US" smtClean="0"/>
              <a:pPr>
                <a:defRPr/>
              </a:pPr>
              <a:t>‹#›</a:t>
            </a:fld>
            <a:endParaRPr lang="en-US" altLang="en-US" dirty="0"/>
          </a:p>
        </p:txBody>
      </p:sp>
    </p:spTree>
    <p:extLst>
      <p:ext uri="{BB962C8B-B14F-4D97-AF65-F5344CB8AC3E}">
        <p14:creationId xmlns:p14="http://schemas.microsoft.com/office/powerpoint/2010/main" val="1800295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lvl1pPr>
              <a:defRPr/>
            </a:lvl1pPr>
          </a:lstStyle>
          <a:p>
            <a:pPr>
              <a:defRPr/>
            </a:pPr>
            <a:r>
              <a:rPr lang="en-US" smtClean="0"/>
              <a:t>NTTC Training – TY2016</a:t>
            </a:r>
            <a:endParaRPr lang="en-US" dirty="0"/>
          </a:p>
        </p:txBody>
      </p:sp>
      <p:sp>
        <p:nvSpPr>
          <p:cNvPr id="6" name="Slide Number Placeholder 5"/>
          <p:cNvSpPr>
            <a:spLocks noGrp="1"/>
          </p:cNvSpPr>
          <p:nvPr>
            <p:ph type="sldNum" sz="quarter" idx="11"/>
          </p:nvPr>
        </p:nvSpPr>
        <p:spPr/>
        <p:txBody>
          <a:bodyPr/>
          <a:lstStyle/>
          <a:p>
            <a:pPr>
              <a:defRPr/>
            </a:pPr>
            <a:fld id="{51B198F9-E02B-480D-A371-927347E0C8A2}" type="slidenum">
              <a:rPr lang="en-US" altLang="en-US" smtClean="0"/>
              <a:pPr>
                <a:defRPr/>
              </a:pPr>
              <a:t>‹#›</a:t>
            </a:fld>
            <a:endParaRPr lang="en-US" altLang="en-US" dirty="0"/>
          </a:p>
        </p:txBody>
      </p:sp>
    </p:spTree>
    <p:extLst>
      <p:ext uri="{BB962C8B-B14F-4D97-AF65-F5344CB8AC3E}">
        <p14:creationId xmlns:p14="http://schemas.microsoft.com/office/powerpoint/2010/main" val="349300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a:solidFill>
            <a:srgbClr val="67202F"/>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54504" y="2133600"/>
            <a:ext cx="75438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6"/>
          <p:cNvSpPr>
            <a:spLocks noGrp="1"/>
          </p:cNvSpPr>
          <p:nvPr>
            <p:ph type="ftr" sz="quarter" idx="3"/>
          </p:nvPr>
        </p:nvSpPr>
        <p:spPr>
          <a:xfrm>
            <a:off x="1494351" y="6213227"/>
            <a:ext cx="3451360"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Verdana" panose="020B0604030504040204" pitchFamily="34" charset="0"/>
              </a:defRPr>
            </a:lvl1pPr>
          </a:lstStyle>
          <a:p>
            <a:pPr>
              <a:defRPr/>
            </a:pPr>
            <a:r>
              <a:rPr lang="en-US" smtClean="0"/>
              <a:t>NTTC Training – TY2016</a:t>
            </a:r>
            <a:endParaRPr lang="en-US" dirty="0"/>
          </a:p>
        </p:txBody>
      </p:sp>
      <p:sp>
        <p:nvSpPr>
          <p:cNvPr id="10" name="Slide Number Placeholder 9"/>
          <p:cNvSpPr>
            <a:spLocks noGrp="1"/>
          </p:cNvSpPr>
          <p:nvPr>
            <p:ph type="sldNum" sz="quarter" idx="4"/>
          </p:nvPr>
        </p:nvSpPr>
        <p:spPr>
          <a:xfrm>
            <a:off x="628650" y="6213227"/>
            <a:ext cx="635607" cy="365125"/>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pPr>
              <a:defRPr/>
            </a:pPr>
            <a:fld id="{0790DB3B-2D29-42F0-A56A-DD204469B52B}" type="slidenum">
              <a:rPr lang="en-US" altLang="en-US" smtClean="0"/>
              <a:pPr>
                <a:defRPr/>
              </a:pPr>
              <a:t>‹#›</a:t>
            </a:fld>
            <a:endParaRPr lang="en-US" altLang="en-US" dirty="0"/>
          </a:p>
        </p:txBody>
      </p:sp>
      <p:pic>
        <p:nvPicPr>
          <p:cNvPr id="6" name="Pictur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782915" y="6274283"/>
            <a:ext cx="2732435" cy="243012"/>
          </a:xfrm>
          <a:prstGeom prst="rect">
            <a:avLst/>
          </a:prstGeom>
        </p:spPr>
      </p:pic>
    </p:spTree>
    <p:extLst>
      <p:ext uri="{BB962C8B-B14F-4D97-AF65-F5344CB8AC3E}">
        <p14:creationId xmlns:p14="http://schemas.microsoft.com/office/powerpoint/2010/main" val="3127910523"/>
      </p:ext>
    </p:extLst>
  </p:cSld>
  <p:clrMap bg1="lt1" tx1="dk1" bg2="lt2" tx2="dk2" accent1="accent1" accent2="accent2" accent3="accent3" accent4="accent4" accent5="accent5" accent6="accent6" hlink="hlink" folHlink="folHlink"/>
  <p:sldLayoutIdLst>
    <p:sldLayoutId id="2147484740" r:id="rId1"/>
    <p:sldLayoutId id="2147484741" r:id="rId2"/>
    <p:sldLayoutId id="2147484742" r:id="rId3"/>
    <p:sldLayoutId id="2147484743" r:id="rId4"/>
    <p:sldLayoutId id="2147484744" r:id="rId5"/>
    <p:sldLayoutId id="2147484745" r:id="rId6"/>
    <p:sldLayoutId id="2147484746" r:id="rId7"/>
    <p:sldLayoutId id="2147484747" r:id="rId8"/>
  </p:sldLayoutIdLst>
  <p:timing>
    <p:tnLst>
      <p:par>
        <p:cTn id="1" dur="indefinite" restart="never" nodeType="tmRoot"/>
      </p:par>
    </p:tnLst>
  </p:timing>
  <p:hf hdr="0" dt="0"/>
  <p:txStyles>
    <p:titleStyle>
      <a:lvl1pPr marL="55563" indent="0" algn="l" defTabSz="914400" rtl="0" eaLnBrk="1" latinLnBrk="0" hangingPunct="1">
        <a:lnSpc>
          <a:spcPct val="90000"/>
        </a:lnSpc>
        <a:spcBef>
          <a:spcPct val="0"/>
        </a:spcBef>
        <a:buNone/>
        <a:defRPr sz="4800" b="1" kern="1200">
          <a:solidFill>
            <a:schemeClr val="bg1"/>
          </a:solidFill>
          <a:latin typeface="+mn-lt"/>
          <a:ea typeface="Verdana" panose="020B0604030504040204" pitchFamily="34" charset="0"/>
          <a:cs typeface="Verdana" panose="020B0604030504040204" pitchFamily="34" charset="0"/>
        </a:defRPr>
      </a:lvl1pPr>
    </p:titleStyle>
    <p:body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44">
          <p15:clr>
            <a:srgbClr val="F26B43"/>
          </p15:clr>
        </p15:guide>
        <p15:guide id="2" pos="384">
          <p15:clr>
            <a:srgbClr val="F26B43"/>
          </p15:clr>
        </p15:guide>
        <p15:guide id="3" orient="horz" pos="105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3.wdp"/></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4.wdp"/></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27.jpeg"/><Relationship Id="rId4" Type="http://schemas.openxmlformats.org/officeDocument/2006/relationships/image" Target="../media/image26.jp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r>
              <a:rPr lang="en-US" altLang="en-US" smtClean="0"/>
              <a:t>Other Income</a:t>
            </a:r>
            <a:endParaRPr lang="en-US" altLang="en-US" dirty="0" smtClean="0"/>
          </a:p>
        </p:txBody>
      </p:sp>
      <p:sp>
        <p:nvSpPr>
          <p:cNvPr id="9219" name="Content Placeholder 2"/>
          <p:cNvSpPr>
            <a:spLocks noGrp="1"/>
          </p:cNvSpPr>
          <p:nvPr>
            <p:ph type="subTitle" idx="1"/>
          </p:nvPr>
        </p:nvSpPr>
        <p:spPr/>
        <p:txBody>
          <a:bodyPr/>
          <a:lstStyle/>
          <a:p>
            <a:r>
              <a:rPr lang="en-US" altLang="en-US" dirty="0" smtClean="0"/>
              <a:t>Pub 4012 – Tab D</a:t>
            </a:r>
          </a:p>
          <a:p>
            <a:r>
              <a:rPr lang="en-US" altLang="en-US" dirty="0" smtClean="0"/>
              <a:t>Pub 4491 – Lesson 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itle 1"/>
          <p:cNvSpPr>
            <a:spLocks noGrp="1"/>
          </p:cNvSpPr>
          <p:nvPr>
            <p:ph type="title"/>
          </p:nvPr>
        </p:nvSpPr>
        <p:spPr/>
        <p:txBody>
          <a:bodyPr>
            <a:normAutofit fontScale="90000"/>
          </a:bodyPr>
          <a:lstStyle/>
          <a:p>
            <a:r>
              <a:rPr lang="en-US" altLang="en-US" dirty="0" smtClean="0"/>
              <a:t>Income &gt;</a:t>
            </a:r>
            <a:br>
              <a:rPr lang="en-US" altLang="en-US" dirty="0" smtClean="0"/>
            </a:br>
            <a:r>
              <a:rPr lang="en-US" altLang="en-US" dirty="0" smtClean="0"/>
              <a:t>Other Income</a:t>
            </a:r>
          </a:p>
        </p:txBody>
      </p:sp>
      <p:sp>
        <p:nvSpPr>
          <p:cNvPr id="9" name="Footer Placeholder 8"/>
          <p:cNvSpPr>
            <a:spLocks noGrp="1"/>
          </p:cNvSpPr>
          <p:nvPr>
            <p:ph type="ftr" sz="quarter" idx="10"/>
          </p:nvPr>
        </p:nvSpPr>
        <p:spPr/>
        <p:txBody>
          <a:bodyPr/>
          <a:lstStyle/>
          <a:p>
            <a:pPr>
              <a:defRPr/>
            </a:pPr>
            <a:r>
              <a:rPr lang="en-US" dirty="0" smtClean="0"/>
              <a:t>NTTC Training – TY2016</a:t>
            </a:r>
            <a:endParaRPr lang="en-US" dirty="0"/>
          </a:p>
        </p:txBody>
      </p:sp>
      <p:sp>
        <p:nvSpPr>
          <p:cNvPr id="7" name="Slide Number Placeholder 6"/>
          <p:cNvSpPr>
            <a:spLocks noGrp="1"/>
          </p:cNvSpPr>
          <p:nvPr>
            <p:ph type="sldNum" sz="quarter" idx="11"/>
          </p:nvPr>
        </p:nvSpPr>
        <p:spPr/>
        <p:txBody>
          <a:bodyPr/>
          <a:lstStyle/>
          <a:p>
            <a:pPr>
              <a:defRPr/>
            </a:pPr>
            <a:fld id="{87EE3E10-47D8-43B1-9176-9548F68B55AC}" type="slidenum">
              <a:rPr lang="en-US" altLang="en-US"/>
              <a:pPr>
                <a:defRPr/>
              </a:pPr>
              <a:t>10</a:t>
            </a:fld>
            <a:endParaRPr lang="en-US" altLang="en-US" dirty="0"/>
          </a:p>
        </p:txBody>
      </p:sp>
      <p:sp>
        <p:nvSpPr>
          <p:cNvPr id="6" name="Content Placeholder 5"/>
          <p:cNvSpPr>
            <a:spLocks noGrp="1"/>
          </p:cNvSpPr>
          <p:nvPr>
            <p:ph sz="quarter" idx="12"/>
          </p:nvPr>
        </p:nvSpPr>
        <p:spPr>
          <a:xfrm>
            <a:off x="685800" y="2133600"/>
            <a:ext cx="3200400" cy="3886200"/>
          </a:xfrm>
        </p:spPr>
        <p:txBody>
          <a:bodyPr/>
          <a:lstStyle/>
          <a:p>
            <a:r>
              <a:rPr lang="en-US" dirty="0" smtClean="0"/>
              <a:t>Select type of income</a:t>
            </a:r>
            <a:endParaRPr lang="en-US" dirty="0"/>
          </a:p>
        </p:txBody>
      </p:sp>
      <p:pic>
        <p:nvPicPr>
          <p:cNvPr id="2" name="Picture 1"/>
          <p:cNvPicPr>
            <a:picLocks noChangeAspect="1"/>
          </p:cNvPicPr>
          <p:nvPr/>
        </p:nvPicPr>
        <p:blipFill>
          <a:blip r:embed="rId3"/>
          <a:stretch>
            <a:fillRect/>
          </a:stretch>
        </p:blipFill>
        <p:spPr>
          <a:xfrm>
            <a:off x="4523753" y="380192"/>
            <a:ext cx="4467849" cy="5792008"/>
          </a:xfrm>
          <a:prstGeom prst="rect">
            <a:avLst/>
          </a:prstGeom>
          <a:ln>
            <a:solidFill>
              <a:schemeClr val="tx1"/>
            </a:solidFill>
          </a:ln>
        </p:spPr>
      </p:pic>
      <p:sp>
        <p:nvSpPr>
          <p:cNvPr id="12" name="TextBox 11"/>
          <p:cNvSpPr txBox="1"/>
          <p:nvPr/>
        </p:nvSpPr>
        <p:spPr>
          <a:xfrm>
            <a:off x="7793421" y="3628820"/>
            <a:ext cx="609600" cy="307777"/>
          </a:xfrm>
          <a:prstGeom prst="rect">
            <a:avLst/>
          </a:prstGeom>
          <a:noFill/>
          <a:ln w="25400">
            <a:solidFill>
              <a:srgbClr val="FF0000"/>
            </a:solidFill>
          </a:ln>
        </p:spPr>
        <p:txBody>
          <a:bodyPr wrap="square" lIns="0" tIns="0" rIns="0" bIns="0" rtlCol="0">
            <a:spAutoFit/>
          </a:bodyPr>
          <a:lstStyle/>
          <a:p>
            <a:pPr algn="ctr"/>
            <a:r>
              <a:rPr lang="en-US" sz="2000" b="1" dirty="0">
                <a:solidFill>
                  <a:srgbClr val="FF0000"/>
                </a:solidFill>
              </a:rPr>
              <a:t>OOS</a:t>
            </a:r>
          </a:p>
        </p:txBody>
      </p:sp>
      <p:sp>
        <p:nvSpPr>
          <p:cNvPr id="13" name="TextBox 12"/>
          <p:cNvSpPr txBox="1"/>
          <p:nvPr/>
        </p:nvSpPr>
        <p:spPr>
          <a:xfrm>
            <a:off x="7793421" y="4146341"/>
            <a:ext cx="609600" cy="307777"/>
          </a:xfrm>
          <a:prstGeom prst="rect">
            <a:avLst/>
          </a:prstGeom>
          <a:noFill/>
          <a:ln w="25400">
            <a:solidFill>
              <a:srgbClr val="FF0000"/>
            </a:solidFill>
          </a:ln>
        </p:spPr>
        <p:txBody>
          <a:bodyPr wrap="square" lIns="0" tIns="0" rIns="0" bIns="0" rtlCol="0">
            <a:spAutoFit/>
          </a:bodyPr>
          <a:lstStyle/>
          <a:p>
            <a:pPr algn="ctr"/>
            <a:r>
              <a:rPr lang="en-US" sz="2000" b="1" dirty="0">
                <a:solidFill>
                  <a:srgbClr val="FF0000"/>
                </a:solidFill>
              </a:rPr>
              <a:t>OOS</a:t>
            </a:r>
          </a:p>
        </p:txBody>
      </p:sp>
      <p:sp>
        <p:nvSpPr>
          <p:cNvPr id="14" name="TextBox 13"/>
          <p:cNvSpPr txBox="1"/>
          <p:nvPr/>
        </p:nvSpPr>
        <p:spPr>
          <a:xfrm>
            <a:off x="8210550" y="5178623"/>
            <a:ext cx="609600" cy="307777"/>
          </a:xfrm>
          <a:prstGeom prst="rect">
            <a:avLst/>
          </a:prstGeom>
          <a:noFill/>
          <a:ln w="25400">
            <a:solidFill>
              <a:srgbClr val="FF0000"/>
            </a:solidFill>
          </a:ln>
        </p:spPr>
        <p:txBody>
          <a:bodyPr wrap="square" lIns="0" tIns="0" rIns="0" bIns="0" rtlCol="0">
            <a:spAutoFit/>
          </a:bodyPr>
          <a:lstStyle/>
          <a:p>
            <a:pPr algn="ctr"/>
            <a:r>
              <a:rPr lang="en-US" sz="2000" b="1" dirty="0">
                <a:solidFill>
                  <a:srgbClr val="FF0000"/>
                </a:solidFill>
              </a:rPr>
              <a:t>OOS</a:t>
            </a:r>
          </a:p>
        </p:txBody>
      </p:sp>
      <p:sp>
        <p:nvSpPr>
          <p:cNvPr id="15" name="TextBox 14"/>
          <p:cNvSpPr txBox="1"/>
          <p:nvPr/>
        </p:nvSpPr>
        <p:spPr>
          <a:xfrm>
            <a:off x="838200" y="3500637"/>
            <a:ext cx="2989022" cy="369332"/>
          </a:xfrm>
          <a:prstGeom prst="rect">
            <a:avLst/>
          </a:prstGeom>
          <a:noFill/>
          <a:ln w="25400">
            <a:solidFill>
              <a:srgbClr val="FF0000"/>
            </a:solidFill>
          </a:ln>
        </p:spPr>
        <p:txBody>
          <a:bodyPr wrap="square" lIns="0" tIns="0" rIns="0" bIns="0" rtlCol="0">
            <a:spAutoFit/>
          </a:bodyPr>
          <a:lstStyle/>
          <a:p>
            <a:pPr algn="ctr"/>
            <a:r>
              <a:rPr lang="en-US" sz="2400" b="1" dirty="0">
                <a:solidFill>
                  <a:srgbClr val="FF0000"/>
                </a:solidFill>
              </a:rPr>
              <a:t>OOS if any is taxable</a:t>
            </a:r>
          </a:p>
        </p:txBody>
      </p:sp>
      <p:sp>
        <p:nvSpPr>
          <p:cNvPr id="16" name="TextBox 15"/>
          <p:cNvSpPr txBox="1"/>
          <p:nvPr/>
        </p:nvSpPr>
        <p:spPr>
          <a:xfrm>
            <a:off x="762000" y="5357336"/>
            <a:ext cx="2989022" cy="738664"/>
          </a:xfrm>
          <a:prstGeom prst="rect">
            <a:avLst/>
          </a:prstGeom>
          <a:noFill/>
          <a:ln w="25400">
            <a:solidFill>
              <a:srgbClr val="FF0000"/>
            </a:solidFill>
          </a:ln>
        </p:spPr>
        <p:txBody>
          <a:bodyPr wrap="square" lIns="0" tIns="0" rIns="0" bIns="0" rtlCol="0">
            <a:spAutoFit/>
          </a:bodyPr>
          <a:lstStyle/>
          <a:p>
            <a:pPr algn="ctr"/>
            <a:r>
              <a:rPr lang="en-US" sz="2400" b="1" dirty="0">
                <a:solidFill>
                  <a:srgbClr val="FF0000"/>
                </a:solidFill>
              </a:rPr>
              <a:t>International certification required</a:t>
            </a:r>
          </a:p>
        </p:txBody>
      </p:sp>
      <p:cxnSp>
        <p:nvCxnSpPr>
          <p:cNvPr id="11" name="Straight Arrow Connector 10"/>
          <p:cNvCxnSpPr>
            <a:stCxn id="15" idx="3"/>
          </p:cNvCxnSpPr>
          <p:nvPr/>
        </p:nvCxnSpPr>
        <p:spPr>
          <a:xfrm flipV="1">
            <a:off x="3827222" y="2819400"/>
            <a:ext cx="897178" cy="86590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733800" y="5737984"/>
            <a:ext cx="990600" cy="12941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248400" y="4691048"/>
            <a:ext cx="1790698" cy="307777"/>
          </a:xfrm>
          <a:prstGeom prst="rect">
            <a:avLst/>
          </a:prstGeom>
          <a:noFill/>
          <a:ln w="25400">
            <a:solidFill>
              <a:srgbClr val="0000FF"/>
            </a:solidFill>
          </a:ln>
        </p:spPr>
        <p:txBody>
          <a:bodyPr wrap="square" lIns="0" tIns="0" rIns="0" bIns="0" rtlCol="0">
            <a:spAutoFit/>
          </a:bodyPr>
          <a:lstStyle/>
          <a:p>
            <a:pPr algn="ctr"/>
            <a:r>
              <a:rPr lang="en-US" sz="2000" b="1" dirty="0" smtClean="0">
                <a:solidFill>
                  <a:srgbClr val="0000FF"/>
                </a:solidFill>
              </a:rPr>
              <a:t>See K-1 lesson</a:t>
            </a:r>
            <a:endParaRPr lang="en-US" sz="2000" b="1" dirty="0">
              <a:solidFill>
                <a:srgbClr val="0000FF"/>
              </a:solidFill>
            </a:endParaRPr>
          </a:p>
        </p:txBody>
      </p:sp>
      <p:sp>
        <p:nvSpPr>
          <p:cNvPr id="18" name="TextBox 17"/>
          <p:cNvSpPr txBox="1"/>
          <p:nvPr/>
        </p:nvSpPr>
        <p:spPr>
          <a:xfrm>
            <a:off x="6413503" y="2067803"/>
            <a:ext cx="1989517" cy="307777"/>
          </a:xfrm>
          <a:prstGeom prst="rect">
            <a:avLst/>
          </a:prstGeom>
          <a:noFill/>
          <a:ln w="25400">
            <a:solidFill>
              <a:srgbClr val="0000FF"/>
            </a:solidFill>
          </a:ln>
        </p:spPr>
        <p:txBody>
          <a:bodyPr wrap="square" lIns="0" tIns="0" rIns="0" bIns="0" rtlCol="0">
            <a:spAutoFit/>
          </a:bodyPr>
          <a:lstStyle/>
          <a:p>
            <a:pPr algn="ctr"/>
            <a:r>
              <a:rPr lang="en-US" sz="2000" b="1" dirty="0" smtClean="0">
                <a:solidFill>
                  <a:srgbClr val="0000FF"/>
                </a:solidFill>
              </a:rPr>
              <a:t>See Wages lesson</a:t>
            </a:r>
            <a:endParaRPr lang="en-US" sz="2000" b="1" dirty="0">
              <a:solidFill>
                <a:srgbClr val="0000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itle 1"/>
          <p:cNvSpPr>
            <a:spLocks noGrp="1"/>
          </p:cNvSpPr>
          <p:nvPr>
            <p:ph type="title"/>
          </p:nvPr>
        </p:nvSpPr>
        <p:spPr/>
        <p:txBody>
          <a:bodyPr>
            <a:normAutofit fontScale="90000"/>
          </a:bodyPr>
          <a:lstStyle/>
          <a:p>
            <a:r>
              <a:rPr lang="en-US" altLang="en-US" dirty="0" smtClean="0"/>
              <a:t>Other Income Not Reported Elsewhere</a:t>
            </a:r>
          </a:p>
        </p:txBody>
      </p:sp>
      <p:sp>
        <p:nvSpPr>
          <p:cNvPr id="2" name="Footer Placeholder 1"/>
          <p:cNvSpPr>
            <a:spLocks noGrp="1"/>
          </p:cNvSpPr>
          <p:nvPr>
            <p:ph type="ftr" sz="quarter" idx="10"/>
          </p:nvPr>
        </p:nvSpPr>
        <p:spPr/>
        <p:txBody>
          <a:bodyPr/>
          <a:lstStyle/>
          <a:p>
            <a:pPr>
              <a:defRPr/>
            </a:pPr>
            <a:r>
              <a:rPr lang="en-US" dirty="0" smtClean="0"/>
              <a:t>NTTC Training – TY2016</a:t>
            </a:r>
            <a:endParaRPr lang="en-US" dirty="0"/>
          </a:p>
        </p:txBody>
      </p:sp>
      <p:sp>
        <p:nvSpPr>
          <p:cNvPr id="7" name="Slide Number Placeholder 6"/>
          <p:cNvSpPr>
            <a:spLocks noGrp="1"/>
          </p:cNvSpPr>
          <p:nvPr>
            <p:ph type="sldNum" sz="quarter" idx="11"/>
          </p:nvPr>
        </p:nvSpPr>
        <p:spPr/>
        <p:txBody>
          <a:bodyPr/>
          <a:lstStyle/>
          <a:p>
            <a:fld id="{87EE3E10-47D8-43B1-9176-9548F68B55AC}" type="slidenum">
              <a:rPr lang="en-US" altLang="en-US" smtClean="0"/>
              <a:pPr/>
              <a:t>11</a:t>
            </a:fld>
            <a:endParaRPr lang="en-US" altLang="en-US" dirty="0"/>
          </a:p>
        </p:txBody>
      </p:sp>
      <p:sp>
        <p:nvSpPr>
          <p:cNvPr id="6" name="Content Placeholder 5"/>
          <p:cNvSpPr>
            <a:spLocks noGrp="1"/>
          </p:cNvSpPr>
          <p:nvPr>
            <p:ph sz="quarter" idx="12"/>
          </p:nvPr>
        </p:nvSpPr>
        <p:spPr>
          <a:xfrm>
            <a:off x="685800" y="2133600"/>
            <a:ext cx="7812088" cy="2514600"/>
          </a:xfrm>
        </p:spPr>
        <p:txBody>
          <a:bodyPr>
            <a:normAutofit lnSpcReduction="10000"/>
          </a:bodyPr>
          <a:lstStyle/>
          <a:p>
            <a:r>
              <a:rPr lang="en-US" dirty="0" smtClean="0"/>
              <a:t>Use Federal Section &gt; Enter Myself &gt; Income &gt; Other Income for </a:t>
            </a:r>
          </a:p>
          <a:p>
            <a:pPr lvl="1"/>
            <a:r>
              <a:rPr lang="en-US" dirty="0" smtClean="0"/>
              <a:t>Gambling not on W-2G </a:t>
            </a:r>
          </a:p>
          <a:p>
            <a:pPr lvl="1"/>
            <a:r>
              <a:rPr lang="en-US" dirty="0" smtClean="0"/>
              <a:t>Jury duty pay, prizes, </a:t>
            </a:r>
            <a:r>
              <a:rPr lang="en-US" dirty="0"/>
              <a:t>etc</a:t>
            </a:r>
            <a:r>
              <a:rPr lang="en-US" dirty="0" smtClean="0"/>
              <a:t>.</a:t>
            </a:r>
          </a:p>
          <a:p>
            <a:pPr lvl="1"/>
            <a:endParaRPr lang="en-US" dirty="0"/>
          </a:p>
          <a:p>
            <a:pPr lvl="1"/>
            <a:endParaRPr lang="en-US" dirty="0" smtClean="0"/>
          </a:p>
        </p:txBody>
      </p:sp>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tretch>
            <a:fillRect/>
          </a:stretch>
        </p:blipFill>
        <p:spPr>
          <a:xfrm>
            <a:off x="760949" y="4543221"/>
            <a:ext cx="7544853" cy="1476581"/>
          </a:xfrm>
          <a:prstGeom prst="rect">
            <a:avLst/>
          </a:prstGeom>
          <a:ln>
            <a:solidFill>
              <a:schemeClr val="tx1"/>
            </a:solidFill>
          </a:ln>
        </p:spPr>
      </p:pic>
    </p:spTree>
    <p:extLst>
      <p:ext uri="{BB962C8B-B14F-4D97-AF65-F5344CB8AC3E}">
        <p14:creationId xmlns:p14="http://schemas.microsoft.com/office/powerpoint/2010/main" val="2283388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66800"/>
            <a:ext cx="9144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dirty="0" smtClean="0">
              <a:solidFill>
                <a:srgbClr val="FFFFFF"/>
              </a:solidFill>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r>
              <a:rPr lang="en-US" dirty="0" smtClean="0"/>
              <a:t>Gambling Income (W-2G)</a:t>
            </a:r>
            <a:endParaRPr lang="en-US" dirty="0"/>
          </a:p>
        </p:txBody>
      </p:sp>
      <p:sp>
        <p:nvSpPr>
          <p:cNvPr id="5" name="Footer Placeholder 4"/>
          <p:cNvSpPr>
            <a:spLocks noGrp="1"/>
          </p:cNvSpPr>
          <p:nvPr>
            <p:ph type="ftr" sz="quarter" idx="10"/>
          </p:nvPr>
        </p:nvSpPr>
        <p:spPr/>
        <p:txBody>
          <a:bodyPr/>
          <a:lstStyle/>
          <a:p>
            <a:pPr>
              <a:defRPr/>
            </a:pPr>
            <a:r>
              <a:rPr lang="en-US" dirty="0" smtClean="0"/>
              <a:t>NTTC Training – TY2016</a:t>
            </a:r>
            <a:endParaRPr lang="en-US" dirty="0"/>
          </a:p>
        </p:txBody>
      </p:sp>
      <p:sp>
        <p:nvSpPr>
          <p:cNvPr id="7" name="Slide Number Placeholder 6"/>
          <p:cNvSpPr>
            <a:spLocks noGrp="1"/>
          </p:cNvSpPr>
          <p:nvPr>
            <p:ph type="sldNum" sz="quarter" idx="11"/>
          </p:nvPr>
        </p:nvSpPr>
        <p:spPr/>
        <p:txBody>
          <a:bodyPr/>
          <a:lstStyle/>
          <a:p>
            <a:fld id="{7509C251-A06A-4818-BEA4-385236E762D1}" type="slidenum">
              <a:rPr lang="en-US" altLang="en-US" smtClean="0"/>
              <a:pPr/>
              <a:t>12</a:t>
            </a:fld>
            <a:endParaRPr lang="en-US" altLang="en-US" dirty="0"/>
          </a:p>
        </p:txBody>
      </p:sp>
      <p:sp>
        <p:nvSpPr>
          <p:cNvPr id="6" name="Content Placeholder 5"/>
          <p:cNvSpPr>
            <a:spLocks noGrp="1"/>
          </p:cNvSpPr>
          <p:nvPr>
            <p:ph sz="quarter" idx="12"/>
          </p:nvPr>
        </p:nvSpPr>
        <p:spPr>
          <a:xfrm>
            <a:off x="954504" y="2133600"/>
            <a:ext cx="7543800" cy="4191000"/>
          </a:xfrm>
        </p:spPr>
        <p:txBody>
          <a:bodyPr>
            <a:noAutofit/>
          </a:bodyPr>
          <a:lstStyle/>
          <a:p>
            <a:pPr>
              <a:lnSpc>
                <a:spcPct val="90000"/>
              </a:lnSpc>
              <a:spcBef>
                <a:spcPts val="1200"/>
              </a:spcBef>
            </a:pPr>
            <a:r>
              <a:rPr lang="en-US" sz="3400" dirty="0" smtClean="0"/>
              <a:t>Select W-2G if reported on that form</a:t>
            </a:r>
          </a:p>
          <a:p>
            <a:pPr>
              <a:lnSpc>
                <a:spcPct val="90000"/>
              </a:lnSpc>
              <a:spcBef>
                <a:spcPts val="1200"/>
              </a:spcBef>
            </a:pPr>
            <a:r>
              <a:rPr lang="en-US" sz="3400" dirty="0" smtClean="0"/>
              <a:t>Copy data </a:t>
            </a:r>
            <a:br>
              <a:rPr lang="en-US" sz="3400" dirty="0" smtClean="0"/>
            </a:br>
            <a:r>
              <a:rPr lang="en-US" sz="3400" dirty="0" smtClean="0"/>
              <a:t>from tax form</a:t>
            </a:r>
          </a:p>
          <a:p>
            <a:pPr>
              <a:lnSpc>
                <a:spcPct val="90000"/>
              </a:lnSpc>
              <a:spcBef>
                <a:spcPts val="1200"/>
              </a:spcBef>
            </a:pPr>
            <a:r>
              <a:rPr lang="en-US" sz="3400" dirty="0" smtClean="0"/>
              <a:t>Losses are </a:t>
            </a:r>
            <a:br>
              <a:rPr lang="en-US" sz="3400" dirty="0" smtClean="0"/>
            </a:br>
            <a:r>
              <a:rPr lang="en-US" sz="3400" dirty="0" smtClean="0"/>
              <a:t>manually </a:t>
            </a:r>
            <a:br>
              <a:rPr lang="en-US" sz="3400" dirty="0" smtClean="0"/>
            </a:br>
            <a:r>
              <a:rPr lang="en-US" sz="3400" dirty="0" smtClean="0"/>
              <a:t>computed and entered as itemized deduction on Schedule A (cannot exceed total winnings)</a:t>
            </a:r>
          </a:p>
          <a:p>
            <a:pPr>
              <a:lnSpc>
                <a:spcPct val="90000"/>
              </a:lnSpc>
              <a:spcBef>
                <a:spcPts val="1200"/>
              </a:spcBef>
            </a:pPr>
            <a:endParaRPr lang="en-US" sz="3400" dirty="0" smtClean="0"/>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tretch>
            <a:fillRect/>
          </a:stretch>
        </p:blipFill>
        <p:spPr>
          <a:xfrm>
            <a:off x="4286656" y="2667000"/>
            <a:ext cx="4267796" cy="206721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itle 1"/>
          <p:cNvSpPr>
            <a:spLocks noGrp="1"/>
          </p:cNvSpPr>
          <p:nvPr>
            <p:ph type="title"/>
          </p:nvPr>
        </p:nvSpPr>
        <p:spPr/>
        <p:txBody>
          <a:bodyPr/>
          <a:lstStyle/>
          <a:p>
            <a:r>
              <a:rPr lang="en-US" altLang="en-US" dirty="0" smtClean="0"/>
              <a:t>Other Compensation</a:t>
            </a:r>
          </a:p>
        </p:txBody>
      </p:sp>
      <p:sp>
        <p:nvSpPr>
          <p:cNvPr id="5" name="Footer Placeholder 4"/>
          <p:cNvSpPr>
            <a:spLocks noGrp="1"/>
          </p:cNvSpPr>
          <p:nvPr>
            <p:ph type="ftr" sz="quarter" idx="10"/>
          </p:nvPr>
        </p:nvSpPr>
        <p:spPr/>
        <p:txBody>
          <a:bodyPr/>
          <a:lstStyle/>
          <a:p>
            <a:pPr>
              <a:defRPr/>
            </a:pPr>
            <a:r>
              <a:rPr lang="en-US" dirty="0" smtClean="0"/>
              <a:t>NTTC Training – TY2016</a:t>
            </a:r>
            <a:endParaRPr lang="en-US" dirty="0"/>
          </a:p>
        </p:txBody>
      </p:sp>
      <p:sp>
        <p:nvSpPr>
          <p:cNvPr id="7" name="Slide Number Placeholder 6"/>
          <p:cNvSpPr>
            <a:spLocks noGrp="1"/>
          </p:cNvSpPr>
          <p:nvPr>
            <p:ph type="sldNum" sz="quarter" idx="11"/>
          </p:nvPr>
        </p:nvSpPr>
        <p:spPr/>
        <p:txBody>
          <a:bodyPr/>
          <a:lstStyle/>
          <a:p>
            <a:fld id="{87EE3E10-47D8-43B1-9176-9548F68B55AC}" type="slidenum">
              <a:rPr lang="en-US" altLang="en-US" smtClean="0"/>
              <a:pPr/>
              <a:t>13</a:t>
            </a:fld>
            <a:endParaRPr lang="en-US" altLang="en-US" dirty="0"/>
          </a:p>
        </p:txBody>
      </p:sp>
      <p:sp>
        <p:nvSpPr>
          <p:cNvPr id="6" name="Content Placeholder 5"/>
          <p:cNvSpPr>
            <a:spLocks noGrp="1"/>
          </p:cNvSpPr>
          <p:nvPr>
            <p:ph sz="quarter" idx="12"/>
          </p:nvPr>
        </p:nvSpPr>
        <p:spPr>
          <a:xfrm>
            <a:off x="685800" y="2133600"/>
            <a:ext cx="4259264" cy="3886200"/>
          </a:xfrm>
        </p:spPr>
        <p:txBody>
          <a:bodyPr/>
          <a:lstStyle/>
          <a:p>
            <a:r>
              <a:rPr lang="en-US" dirty="0" smtClean="0"/>
              <a:t>Covered in wages lesson</a:t>
            </a:r>
            <a:endParaRPr lang="en-US" dirty="0"/>
          </a:p>
        </p:txBody>
      </p:sp>
      <p:pic>
        <p:nvPicPr>
          <p:cNvPr id="2" name="Picture 1"/>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tretch>
            <a:fillRect/>
          </a:stretch>
        </p:blipFill>
        <p:spPr>
          <a:xfrm>
            <a:off x="5181600" y="2114103"/>
            <a:ext cx="3000794" cy="3219899"/>
          </a:xfrm>
          <a:prstGeom prst="rect">
            <a:avLst/>
          </a:prstGeom>
          <a:ln>
            <a:solidFill>
              <a:schemeClr val="tx1"/>
            </a:solidFill>
          </a:ln>
        </p:spPr>
      </p:pic>
    </p:spTree>
    <p:extLst>
      <p:ext uri="{BB962C8B-B14F-4D97-AF65-F5344CB8AC3E}">
        <p14:creationId xmlns:p14="http://schemas.microsoft.com/office/powerpoint/2010/main" val="1525035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dirty="0" smtClean="0"/>
              <a:t>Long Term Care </a:t>
            </a:r>
            <a:br>
              <a:rPr lang="en-US" dirty="0" smtClean="0"/>
            </a:br>
            <a:r>
              <a:rPr lang="en-US" dirty="0" smtClean="0"/>
              <a:t>Payments</a:t>
            </a:r>
            <a:endParaRPr lang="en-US" dirty="0"/>
          </a:p>
        </p:txBody>
      </p:sp>
      <p:sp>
        <p:nvSpPr>
          <p:cNvPr id="2" name="Footer Placeholder 1"/>
          <p:cNvSpPr>
            <a:spLocks noGrp="1"/>
          </p:cNvSpPr>
          <p:nvPr>
            <p:ph type="ftr" sz="quarter" idx="10"/>
          </p:nvPr>
        </p:nvSpPr>
        <p:spPr/>
        <p:txBody>
          <a:body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fld id="{10E797D4-D786-45BA-9CFB-905AE1CEB622}" type="slidenum">
              <a:rPr lang="en-US" altLang="en-US" smtClean="0"/>
              <a:pPr/>
              <a:t>14</a:t>
            </a:fld>
            <a:endParaRPr lang="en-US" altLang="en-US" dirty="0"/>
          </a:p>
        </p:txBody>
      </p:sp>
      <p:sp>
        <p:nvSpPr>
          <p:cNvPr id="33795" name="Content Placeholder 2"/>
          <p:cNvSpPr>
            <a:spLocks noGrp="1"/>
          </p:cNvSpPr>
          <p:nvPr>
            <p:ph sz="quarter" idx="12"/>
          </p:nvPr>
        </p:nvSpPr>
        <p:spPr/>
        <p:txBody>
          <a:bodyPr/>
          <a:lstStyle/>
          <a:p>
            <a:r>
              <a:rPr lang="en-US" altLang="en-US" dirty="0" smtClean="0"/>
              <a:t>Reported to taxpayer on Form 1099-LTC</a:t>
            </a:r>
          </a:p>
          <a:p>
            <a:r>
              <a:rPr lang="en-US" altLang="en-US" dirty="0" smtClean="0"/>
              <a:t>Complete Form 8853, Section C </a:t>
            </a:r>
          </a:p>
          <a:p>
            <a:pPr lvl="1"/>
            <a:r>
              <a:rPr lang="en-US" altLang="en-US" dirty="0" smtClean="0"/>
              <a:t>Sections A and B remain out-of-scope</a:t>
            </a:r>
            <a:endParaRPr lang="en-US" altLang="en-US" dirty="0"/>
          </a:p>
        </p:txBody>
      </p:sp>
      <p:sp>
        <p:nvSpPr>
          <p:cNvPr id="8" name="5-Point Star 7"/>
          <p:cNvSpPr/>
          <p:nvPr/>
        </p:nvSpPr>
        <p:spPr>
          <a:xfrm>
            <a:off x="7696202" y="376240"/>
            <a:ext cx="822325" cy="822325"/>
          </a:xfrm>
          <a:prstGeom prst="star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US" dirty="0" smtClean="0"/>
              <a:t>Long Term Care </a:t>
            </a:r>
            <a:br>
              <a:rPr lang="en-US" dirty="0" smtClean="0"/>
            </a:br>
            <a:r>
              <a:rPr lang="en-US" dirty="0" smtClean="0"/>
              <a:t>Payments</a:t>
            </a:r>
            <a:endParaRPr lang="en-US" dirty="0"/>
          </a:p>
        </p:txBody>
      </p:sp>
      <p:sp>
        <p:nvSpPr>
          <p:cNvPr id="2" name="Footer Placeholder 1"/>
          <p:cNvSpPr>
            <a:spLocks noGrp="1"/>
          </p:cNvSpPr>
          <p:nvPr>
            <p:ph type="ftr" sz="quarter" idx="10"/>
          </p:nvPr>
        </p:nvSpPr>
        <p:spPr/>
        <p:txBody>
          <a:body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fld id="{10E797D4-D786-45BA-9CFB-905AE1CEB622}" type="slidenum">
              <a:rPr lang="en-US" altLang="en-US" smtClean="0"/>
              <a:pPr/>
              <a:t>15</a:t>
            </a:fld>
            <a:endParaRPr lang="en-US" altLang="en-US" dirty="0"/>
          </a:p>
        </p:txBody>
      </p:sp>
      <p:sp>
        <p:nvSpPr>
          <p:cNvPr id="33795" name="Content Placeholder 2"/>
          <p:cNvSpPr>
            <a:spLocks noGrp="1"/>
          </p:cNvSpPr>
          <p:nvPr>
            <p:ph sz="quarter" idx="12"/>
          </p:nvPr>
        </p:nvSpPr>
        <p:spPr/>
        <p:txBody>
          <a:bodyPr/>
          <a:lstStyle/>
          <a:p>
            <a:r>
              <a:rPr lang="en-US" altLang="en-US" dirty="0" smtClean="0"/>
              <a:t>LTC Insurance Contracts</a:t>
            </a:r>
          </a:p>
          <a:p>
            <a:pPr lvl="1"/>
            <a:r>
              <a:rPr lang="en-US" altLang="en-US" dirty="0" smtClean="0"/>
              <a:t>Generally, reimbursements are not taxable (reimbursements do not normally exceed actual costs) </a:t>
            </a:r>
          </a:p>
          <a:p>
            <a:pPr lvl="1"/>
            <a:r>
              <a:rPr lang="en-US" altLang="en-US" dirty="0" smtClean="0"/>
              <a:t>Per diem costs up to an aggregate limit of $340/day are non-taxable</a:t>
            </a:r>
            <a:endParaRPr lang="en-US" altLang="en-US" dirty="0"/>
          </a:p>
        </p:txBody>
      </p:sp>
      <p:sp>
        <p:nvSpPr>
          <p:cNvPr id="8" name="5-Point Star 7"/>
          <p:cNvSpPr/>
          <p:nvPr/>
        </p:nvSpPr>
        <p:spPr>
          <a:xfrm>
            <a:off x="7696202" y="376240"/>
            <a:ext cx="822325" cy="822325"/>
          </a:xfrm>
          <a:prstGeom prst="star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26629" name="Content Placeholder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2" y="369888"/>
            <a:ext cx="98742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4336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Accelerated Death Benefits</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fld id="{9429603C-9B8A-47B9-B95F-7629688D1A6A}" type="slidenum">
              <a:rPr lang="en-US" altLang="en-US" smtClean="0"/>
              <a:pPr/>
              <a:t>16</a:t>
            </a:fld>
            <a:endParaRPr lang="en-US" altLang="en-US" dirty="0"/>
          </a:p>
        </p:txBody>
      </p:sp>
      <p:sp>
        <p:nvSpPr>
          <p:cNvPr id="37891" name="Content Placeholder 2"/>
          <p:cNvSpPr>
            <a:spLocks noGrp="1"/>
          </p:cNvSpPr>
          <p:nvPr>
            <p:ph sz="quarter" idx="12"/>
          </p:nvPr>
        </p:nvSpPr>
        <p:spPr/>
        <p:txBody>
          <a:bodyPr>
            <a:normAutofit fontScale="92500" lnSpcReduction="10000"/>
          </a:bodyPr>
          <a:lstStyle/>
          <a:p>
            <a:r>
              <a:rPr lang="en-US" altLang="en-US" dirty="0" smtClean="0"/>
              <a:t>Insured has been certified by a physician as terminally ill</a:t>
            </a:r>
          </a:p>
          <a:p>
            <a:pPr lvl="1"/>
            <a:r>
              <a:rPr lang="en-US" altLang="en-US" dirty="0" smtClean="0"/>
              <a:t>Fully excludible</a:t>
            </a:r>
          </a:p>
          <a:p>
            <a:r>
              <a:rPr lang="en-US" altLang="en-US" dirty="0" smtClean="0"/>
              <a:t>Certified as chronically ill </a:t>
            </a:r>
          </a:p>
          <a:p>
            <a:pPr lvl="1"/>
            <a:r>
              <a:rPr lang="en-US" altLang="en-US" dirty="0" smtClean="0"/>
              <a:t>Treated the same as paid under a qualified long-term care insurance contract</a:t>
            </a:r>
          </a:p>
        </p:txBody>
      </p:sp>
      <p:sp>
        <p:nvSpPr>
          <p:cNvPr id="13" name="5-Point Star 12"/>
          <p:cNvSpPr/>
          <p:nvPr/>
        </p:nvSpPr>
        <p:spPr>
          <a:xfrm>
            <a:off x="7696202" y="376240"/>
            <a:ext cx="822325" cy="822325"/>
          </a:xfrm>
          <a:prstGeom prst="star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540" y="1828800"/>
            <a:ext cx="8670925"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rtlCol="0">
            <a:normAutofit fontScale="90000"/>
          </a:bodyPr>
          <a:lstStyle/>
          <a:p>
            <a:pPr fontAlgn="auto">
              <a:spcAft>
                <a:spcPts val="0"/>
              </a:spcAft>
              <a:defRPr/>
            </a:pPr>
            <a:r>
              <a:rPr lang="en-US" dirty="0" smtClean="0"/>
              <a:t>Long Term Care Payments</a:t>
            </a:r>
            <a:br>
              <a:rPr lang="en-US" dirty="0" smtClean="0"/>
            </a:br>
            <a:r>
              <a:rPr lang="en-US" dirty="0" smtClean="0"/>
              <a:t>1099-LTC</a:t>
            </a:r>
            <a:endParaRPr lang="en-US" dirty="0"/>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14" name="Slide Number Placeholder 13"/>
          <p:cNvSpPr>
            <a:spLocks noGrp="1"/>
          </p:cNvSpPr>
          <p:nvPr>
            <p:ph type="sldNum" sz="quarter" idx="11"/>
          </p:nvPr>
        </p:nvSpPr>
        <p:spPr/>
        <p:txBody>
          <a:bodyPr/>
          <a:lstStyle/>
          <a:p>
            <a:pPr>
              <a:defRPr/>
            </a:pPr>
            <a:fld id="{AD9BE235-A119-4809-A790-D7C79666CCEF}" type="slidenum">
              <a:rPr lang="en-US" altLang="en-US"/>
              <a:pPr>
                <a:defRPr/>
              </a:pPr>
              <a:t>17</a:t>
            </a:fld>
            <a:endParaRPr lang="en-US" altLang="en-US" dirty="0"/>
          </a:p>
        </p:txBody>
      </p:sp>
      <p:cxnSp>
        <p:nvCxnSpPr>
          <p:cNvPr id="8" name="Straight Arrow Connector 7"/>
          <p:cNvCxnSpPr/>
          <p:nvPr/>
        </p:nvCxnSpPr>
        <p:spPr>
          <a:xfrm>
            <a:off x="2286000" y="4800600"/>
            <a:ext cx="717550" cy="30480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943600" y="3581400"/>
            <a:ext cx="9144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352800" y="2652713"/>
            <a:ext cx="9906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553200" y="5092700"/>
            <a:ext cx="9144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681" name="TextBox 6"/>
          <p:cNvSpPr txBox="1">
            <a:spLocks noChangeArrowheads="1"/>
          </p:cNvSpPr>
          <p:nvPr/>
        </p:nvSpPr>
        <p:spPr bwMode="auto">
          <a:xfrm>
            <a:off x="6497638" y="2462213"/>
            <a:ext cx="512762"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fontAlgn="base">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fontAlgn="base">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fontAlgn="base">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fontAlgn="base">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Tx/>
              <a:buFontTx/>
              <a:buNone/>
            </a:pPr>
            <a:r>
              <a:rPr lang="en-US" altLang="en-US" sz="1800" b="0" dirty="0">
                <a:cs typeface="Calibri" panose="020F0502020204030204" pitchFamily="34" charset="0"/>
              </a:rPr>
              <a:t>XX</a:t>
            </a:r>
          </a:p>
        </p:txBody>
      </p:sp>
      <p:sp>
        <p:nvSpPr>
          <p:cNvPr id="18" name="5-Point Star 17"/>
          <p:cNvSpPr/>
          <p:nvPr/>
        </p:nvSpPr>
        <p:spPr>
          <a:xfrm>
            <a:off x="7696202" y="376240"/>
            <a:ext cx="822325" cy="822325"/>
          </a:xfrm>
          <a:prstGeom prst="star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rtlCol="0">
            <a:normAutofit/>
          </a:bodyPr>
          <a:lstStyle/>
          <a:p>
            <a:pPr fontAlgn="auto">
              <a:spcAft>
                <a:spcPts val="0"/>
              </a:spcAft>
              <a:defRPr/>
            </a:pPr>
            <a:r>
              <a:rPr lang="en-US" dirty="0" smtClean="0"/>
              <a:t>Long Term Care Payments</a:t>
            </a:r>
            <a:endParaRPr lang="en-US" dirty="0"/>
          </a:p>
        </p:txBody>
      </p:sp>
      <p:sp>
        <p:nvSpPr>
          <p:cNvPr id="2" name="Footer Placeholder 1"/>
          <p:cNvSpPr>
            <a:spLocks noGrp="1"/>
          </p:cNvSpPr>
          <p:nvPr>
            <p:ph type="ftr" sz="quarter" idx="10"/>
          </p:nvPr>
        </p:nvSpPr>
        <p:spPr/>
        <p:txBody>
          <a:body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98FF2C3F-1DDE-41B2-A925-F862A7A13A81}" type="slidenum">
              <a:rPr lang="en-US" altLang="en-US"/>
              <a:pPr>
                <a:defRPr/>
              </a:pPr>
              <a:t>18</a:t>
            </a:fld>
            <a:endParaRPr lang="en-US" altLang="en-US" dirty="0"/>
          </a:p>
        </p:txBody>
      </p:sp>
      <p:sp>
        <p:nvSpPr>
          <p:cNvPr id="32771" name="Content Placeholder 2"/>
          <p:cNvSpPr>
            <a:spLocks noGrp="1"/>
          </p:cNvSpPr>
          <p:nvPr>
            <p:ph sz="quarter" idx="12"/>
          </p:nvPr>
        </p:nvSpPr>
        <p:spPr/>
        <p:txBody>
          <a:bodyPr/>
          <a:lstStyle/>
          <a:p>
            <a:r>
              <a:rPr lang="en-US" altLang="en-US" dirty="0" smtClean="0"/>
              <a:t>If there are multiple payees under the insurance contract, refer the taxpayer to a paid preparer</a:t>
            </a:r>
          </a:p>
        </p:txBody>
      </p:sp>
      <p:sp>
        <p:nvSpPr>
          <p:cNvPr id="13" name="5-Point Star 12"/>
          <p:cNvSpPr/>
          <p:nvPr/>
        </p:nvSpPr>
        <p:spPr>
          <a:xfrm>
            <a:off x="7696202" y="376240"/>
            <a:ext cx="822325" cy="822325"/>
          </a:xfrm>
          <a:prstGeom prst="star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rtlCol="0">
            <a:normAutofit fontScale="90000"/>
          </a:bodyPr>
          <a:lstStyle/>
          <a:p>
            <a:pPr fontAlgn="auto">
              <a:spcAft>
                <a:spcPts val="0"/>
              </a:spcAft>
              <a:defRPr/>
            </a:pPr>
            <a:r>
              <a:rPr lang="en-US" dirty="0" smtClean="0"/>
              <a:t>Long Term Care </a:t>
            </a:r>
            <a:br>
              <a:rPr lang="en-US" dirty="0" smtClean="0"/>
            </a:br>
            <a:r>
              <a:rPr lang="en-US" dirty="0" smtClean="0"/>
              <a:t>Payments</a:t>
            </a:r>
            <a:endParaRPr lang="en-US" dirty="0"/>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8986C1D1-CB6B-4EE1-AD05-248F68F1D4D8}" type="slidenum">
              <a:rPr lang="en-US" altLang="en-US"/>
              <a:pPr>
                <a:defRPr/>
              </a:pPr>
              <a:t>19</a:t>
            </a:fld>
            <a:endParaRPr lang="en-US" altLang="en-US" dirty="0"/>
          </a:p>
        </p:txBody>
      </p:sp>
      <p:sp>
        <p:nvSpPr>
          <p:cNvPr id="41987" name="Content Placeholder 2"/>
          <p:cNvSpPr>
            <a:spLocks noGrp="1"/>
          </p:cNvSpPr>
          <p:nvPr>
            <p:ph sz="quarter" idx="12"/>
          </p:nvPr>
        </p:nvSpPr>
        <p:spPr/>
        <p:txBody>
          <a:bodyPr rtlCol="0">
            <a:normAutofit/>
          </a:bodyPr>
          <a:lstStyle/>
          <a:p>
            <a:pPr fontAlgn="auto">
              <a:spcAft>
                <a:spcPts val="0"/>
              </a:spcAft>
              <a:defRPr/>
            </a:pPr>
            <a:r>
              <a:rPr lang="en-US" altLang="en-US" dirty="0" smtClean="0"/>
              <a:t>Complete Form 8853 LTC section</a:t>
            </a:r>
          </a:p>
          <a:p>
            <a:pPr lvl="1" fontAlgn="auto">
              <a:spcAft>
                <a:spcPts val="0"/>
              </a:spcAft>
              <a:buClr>
                <a:schemeClr val="accent6">
                  <a:lumMod val="50000"/>
                </a:schemeClr>
              </a:buClr>
              <a:defRPr/>
            </a:pPr>
            <a:r>
              <a:rPr lang="en-US" altLang="en-US" dirty="0" smtClean="0"/>
              <a:t>Search 8853</a:t>
            </a:r>
          </a:p>
          <a:p>
            <a:pPr lvl="1" fontAlgn="auto">
              <a:spcAft>
                <a:spcPts val="0"/>
              </a:spcAft>
              <a:buClr>
                <a:schemeClr val="accent6">
                  <a:lumMod val="50000"/>
                </a:schemeClr>
              </a:buClr>
              <a:defRPr/>
            </a:pPr>
            <a:endParaRPr lang="en-US" altLang="en-US" dirty="0" smtClean="0"/>
          </a:p>
          <a:p>
            <a:pPr fontAlgn="auto">
              <a:spcAft>
                <a:spcPts val="0"/>
              </a:spcAft>
              <a:buFont typeface="Wingdings" panose="05000000000000000000" pitchFamily="2" charset="2"/>
              <a:buChar char="Ø"/>
              <a:defRPr/>
            </a:pPr>
            <a:r>
              <a:rPr lang="en-US" altLang="en-US" dirty="0" smtClean="0"/>
              <a:t>Unreimbursed medical expenses can be deducted on Schedule A if itemizing</a:t>
            </a:r>
          </a:p>
        </p:txBody>
      </p:sp>
      <p:pic>
        <p:nvPicPr>
          <p:cNvPr id="34820" name="Picture 6" descr="C:\Program Files (x86)\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376238"/>
            <a:ext cx="852488"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5-Point Star 13"/>
          <p:cNvSpPr/>
          <p:nvPr/>
        </p:nvSpPr>
        <p:spPr>
          <a:xfrm>
            <a:off x="7696202" y="376240"/>
            <a:ext cx="822325" cy="822325"/>
          </a:xfrm>
          <a:prstGeom prst="star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2" name="Picture 1"/>
          <p:cNvPicPr>
            <a:picLocks noChangeAspect="1"/>
          </p:cNvPicPr>
          <p:nvPr/>
        </p:nvPicPr>
        <p:blipFill>
          <a:blip r:embed="rId4"/>
          <a:stretch>
            <a:fillRect/>
          </a:stretch>
        </p:blipFill>
        <p:spPr>
          <a:xfrm>
            <a:off x="4572000" y="2923113"/>
            <a:ext cx="2667372" cy="1028844"/>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smtClean="0"/>
              <a:t>NTTC Training – TY2016</a:t>
            </a:r>
            <a:endParaRPr lang="en-US" dirty="0"/>
          </a:p>
        </p:txBody>
      </p:sp>
      <p:sp>
        <p:nvSpPr>
          <p:cNvPr id="8" name="Slide Number Placeholder 7"/>
          <p:cNvSpPr>
            <a:spLocks noGrp="1"/>
          </p:cNvSpPr>
          <p:nvPr>
            <p:ph type="sldNum" sz="quarter" idx="11"/>
          </p:nvPr>
        </p:nvSpPr>
        <p:spPr/>
        <p:txBody>
          <a:bodyPr/>
          <a:lstStyle/>
          <a:p>
            <a:pPr>
              <a:defRPr/>
            </a:pPr>
            <a:fld id="{AA59C216-D328-485C-9008-013F22CDCDB7}" type="slidenum">
              <a:rPr lang="en-US" altLang="en-US"/>
              <a:pPr>
                <a:defRPr/>
              </a:pPr>
              <a:t>2</a:t>
            </a:fld>
            <a:endParaRPr lang="en-US" altLang="en-US" dirty="0"/>
          </a:p>
        </p:txBody>
      </p:sp>
      <p:sp>
        <p:nvSpPr>
          <p:cNvPr id="6146" name="Title 1"/>
          <p:cNvSpPr>
            <a:spLocks noGrp="1"/>
          </p:cNvSpPr>
          <p:nvPr>
            <p:ph type="title"/>
          </p:nvPr>
        </p:nvSpPr>
        <p:spPr/>
        <p:txBody>
          <a:bodyPr/>
          <a:lstStyle/>
          <a:p>
            <a:r>
              <a:rPr lang="en-US" altLang="en-US" dirty="0" smtClean="0"/>
              <a:t>Intake/Interview</a:t>
            </a:r>
          </a:p>
        </p:txBody>
      </p:sp>
      <p:sp>
        <p:nvSpPr>
          <p:cNvPr id="4" name="Text Placeholder 3"/>
          <p:cNvSpPr>
            <a:spLocks noGrp="1"/>
          </p:cNvSpPr>
          <p:nvPr>
            <p:ph type="body" sz="quarter" idx="13"/>
          </p:nvPr>
        </p:nvSpPr>
        <p:spPr>
          <a:xfrm>
            <a:off x="762000" y="4114800"/>
            <a:ext cx="7736305" cy="1879353"/>
          </a:xfrm>
        </p:spPr>
        <p:txBody>
          <a:bodyPr>
            <a:normAutofit fontScale="85000" lnSpcReduction="20000"/>
          </a:bodyPr>
          <a:lstStyle/>
          <a:p>
            <a:r>
              <a:rPr lang="en-US" dirty="0" smtClean="0"/>
              <a:t>Qualified home mortgage debt forgiveness is covered in Lesson 23a</a:t>
            </a:r>
          </a:p>
          <a:p>
            <a:r>
              <a:rPr lang="en-US" dirty="0" smtClean="0"/>
              <a:t>Medicaid waiver payments are covered in Lesson 23b</a:t>
            </a:r>
            <a:endParaRPr lang="en-US" dirty="0"/>
          </a:p>
        </p:txBody>
      </p:sp>
      <p:pic>
        <p:nvPicPr>
          <p:cNvPr id="614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2" y="2362200"/>
            <a:ext cx="8740775" cy="5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864126"/>
            <a:ext cx="8745538" cy="252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97453" y="365127"/>
            <a:ext cx="1617898"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9"/>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2" y="3635650"/>
            <a:ext cx="87407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3349902"/>
            <a:ext cx="8801100" cy="224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8853 LTC </a:t>
            </a:r>
            <a:br>
              <a:rPr lang="en-US" dirty="0" smtClean="0"/>
            </a:br>
            <a:r>
              <a:rPr lang="en-US" dirty="0" smtClean="0"/>
              <a:t>Section</a:t>
            </a:r>
            <a:endParaRPr lang="en-US" dirty="0"/>
          </a:p>
        </p:txBody>
      </p:sp>
      <p:sp>
        <p:nvSpPr>
          <p:cNvPr id="8" name="Footer Placeholder 7"/>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pPr>
              <a:defRPr/>
            </a:pPr>
            <a:fld id="{8E61C868-E0B5-4BC2-A582-868EBD026564}" type="slidenum">
              <a:rPr lang="en-US" altLang="en-US" smtClean="0"/>
              <a:pPr>
                <a:defRPr/>
              </a:pPr>
              <a:t>20</a:t>
            </a:fld>
            <a:endParaRPr lang="en-US" altLang="en-US" dirty="0"/>
          </a:p>
        </p:txBody>
      </p:sp>
      <p:sp>
        <p:nvSpPr>
          <p:cNvPr id="3" name="Content Placeholder 2"/>
          <p:cNvSpPr>
            <a:spLocks noGrp="1"/>
          </p:cNvSpPr>
          <p:nvPr>
            <p:ph sz="quarter" idx="12"/>
          </p:nvPr>
        </p:nvSpPr>
        <p:spPr>
          <a:xfrm>
            <a:off x="685800" y="2133600"/>
            <a:ext cx="3886200" cy="3886200"/>
          </a:xfrm>
        </p:spPr>
        <p:txBody>
          <a:bodyPr/>
          <a:lstStyle/>
          <a:p>
            <a:r>
              <a:rPr lang="en-US" dirty="0" smtClean="0"/>
              <a:t>Usually, none is taxable</a:t>
            </a:r>
            <a:endParaRPr lang="en-US" dirty="0"/>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5152637" y="1"/>
            <a:ext cx="3729270" cy="6578600"/>
          </a:xfrm>
          <a:prstGeom prst="rect">
            <a:avLst/>
          </a:prstGeom>
          <a:ln>
            <a:solidFill>
              <a:srgbClr val="000000"/>
            </a:solidFill>
          </a:ln>
        </p:spPr>
      </p:pic>
      <p:sp>
        <p:nvSpPr>
          <p:cNvPr id="7" name="5-Point Star 6"/>
          <p:cNvSpPr/>
          <p:nvPr/>
        </p:nvSpPr>
        <p:spPr>
          <a:xfrm>
            <a:off x="4226525" y="727265"/>
            <a:ext cx="822325" cy="822325"/>
          </a:xfrm>
          <a:prstGeom prst="star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extLst>
      <p:ext uri="{BB962C8B-B14F-4D97-AF65-F5344CB8AC3E}">
        <p14:creationId xmlns:p14="http://schemas.microsoft.com/office/powerpoint/2010/main" val="2355099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fontScale="90000"/>
          </a:bodyPr>
          <a:lstStyle/>
          <a:p>
            <a:r>
              <a:rPr lang="en-US" altLang="en-US" dirty="0" smtClean="0"/>
              <a:t>Cancelation of Debt </a:t>
            </a:r>
            <a:br>
              <a:rPr lang="en-US" altLang="en-US" dirty="0" smtClean="0"/>
            </a:br>
            <a:r>
              <a:rPr lang="en-US" altLang="en-US" dirty="0" smtClean="0"/>
              <a:t>Income (CODI)</a:t>
            </a:r>
          </a:p>
        </p:txBody>
      </p:sp>
      <p:sp>
        <p:nvSpPr>
          <p:cNvPr id="2" name="Footer Placeholder 1"/>
          <p:cNvSpPr>
            <a:spLocks noGrp="1"/>
          </p:cNvSpPr>
          <p:nvPr>
            <p:ph type="ftr" sz="quarter" idx="10"/>
          </p:nvPr>
        </p:nvSpPr>
        <p:spPr/>
        <p:txBody>
          <a:bodyPr/>
          <a:lstStyle/>
          <a:p>
            <a:pPr>
              <a:defRPr/>
            </a:pPr>
            <a:r>
              <a:rPr lang="en-US" dirty="0" smtClean="0"/>
              <a:t>NTTC Training – TY2016</a:t>
            </a:r>
            <a:endParaRPr lang="en-US" dirty="0"/>
          </a:p>
        </p:txBody>
      </p:sp>
      <p:sp>
        <p:nvSpPr>
          <p:cNvPr id="9" name="Slide Number Placeholder 8"/>
          <p:cNvSpPr>
            <a:spLocks noGrp="1"/>
          </p:cNvSpPr>
          <p:nvPr>
            <p:ph type="sldNum" sz="quarter" idx="11"/>
          </p:nvPr>
        </p:nvSpPr>
        <p:spPr/>
        <p:txBody>
          <a:bodyPr/>
          <a:lstStyle/>
          <a:p>
            <a:pPr>
              <a:defRPr/>
            </a:pPr>
            <a:fld id="{370D9C04-C0C5-4253-9EFF-5DBCDB77823A}" type="slidenum">
              <a:rPr lang="en-US" altLang="en-US"/>
              <a:pPr>
                <a:defRPr/>
              </a:pPr>
              <a:t>21</a:t>
            </a:fld>
            <a:endParaRPr lang="en-US" altLang="en-US" dirty="0"/>
          </a:p>
        </p:txBody>
      </p:sp>
      <p:sp>
        <p:nvSpPr>
          <p:cNvPr id="40963" name="Content Placeholder 2"/>
          <p:cNvSpPr>
            <a:spLocks noGrp="1"/>
          </p:cNvSpPr>
          <p:nvPr>
            <p:ph sz="quarter" idx="12"/>
          </p:nvPr>
        </p:nvSpPr>
        <p:spPr/>
        <p:txBody>
          <a:bodyPr/>
          <a:lstStyle/>
          <a:p>
            <a:r>
              <a:rPr lang="en-US" altLang="en-US" dirty="0" smtClean="0"/>
              <a:t>Lenders must issue Form 1099-C if cancel $600 or more of debt</a:t>
            </a:r>
          </a:p>
          <a:p>
            <a:pPr lvl="1"/>
            <a:r>
              <a:rPr lang="en-US" altLang="en-US" dirty="0" smtClean="0"/>
              <a:t>Less than $600 must also be reported as income by taxpayer</a:t>
            </a:r>
          </a:p>
          <a:p>
            <a:r>
              <a:rPr lang="en-US" altLang="en-US" dirty="0" smtClean="0"/>
              <a:t>Canceled debt income is reported on Form 1040, Line 21</a:t>
            </a:r>
          </a:p>
        </p:txBody>
      </p:sp>
      <p:pic>
        <p:nvPicPr>
          <p:cNvPr id="6" name="Content Placeholder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8877" y="376240"/>
            <a:ext cx="1000125"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81002" y="1866557"/>
            <a:ext cx="8560095" cy="3772245"/>
          </a:xfrm>
          <a:prstGeom prst="rect">
            <a:avLst/>
          </a:prstGeom>
          <a:ln>
            <a:solidFill>
              <a:schemeClr val="tx1"/>
            </a:solidFill>
          </a:ln>
        </p:spPr>
      </p:pic>
      <p:sp>
        <p:nvSpPr>
          <p:cNvPr id="43010" name="Title 1"/>
          <p:cNvSpPr>
            <a:spLocks noGrp="1"/>
          </p:cNvSpPr>
          <p:nvPr>
            <p:ph type="title"/>
          </p:nvPr>
        </p:nvSpPr>
        <p:spPr/>
        <p:txBody>
          <a:bodyPr/>
          <a:lstStyle/>
          <a:p>
            <a:r>
              <a:rPr lang="en-US" altLang="en-US" dirty="0" smtClean="0"/>
              <a:t>Form 1099-C</a:t>
            </a:r>
          </a:p>
        </p:txBody>
      </p:sp>
      <p:sp>
        <p:nvSpPr>
          <p:cNvPr id="4" name="Footer Placeholder 3"/>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pPr>
              <a:defRPr/>
            </a:pPr>
            <a:fld id="{92639650-956A-4BEB-BABB-C43F8BCC5AA2}" type="slidenum">
              <a:rPr lang="en-US" altLang="en-US"/>
              <a:pPr>
                <a:defRPr/>
              </a:pPr>
              <a:t>22</a:t>
            </a:fld>
            <a:endParaRPr lang="en-US" altLang="en-US" dirty="0"/>
          </a:p>
        </p:txBody>
      </p:sp>
      <p:sp>
        <p:nvSpPr>
          <p:cNvPr id="10" name="TextBox 9"/>
          <p:cNvSpPr txBox="1"/>
          <p:nvPr/>
        </p:nvSpPr>
        <p:spPr>
          <a:xfrm>
            <a:off x="4470297" y="3468469"/>
            <a:ext cx="2463905" cy="707886"/>
          </a:xfrm>
          <a:prstGeom prst="rect">
            <a:avLst/>
          </a:prstGeom>
          <a:noFill/>
        </p:spPr>
        <p:txBody>
          <a:bodyPr wrap="square">
            <a:spAutoFit/>
          </a:bodyPr>
          <a:lstStyle/>
          <a:p>
            <a:pPr algn="ctr" eaLnBrk="1" hangingPunct="1">
              <a:defRPr/>
            </a:pPr>
            <a:r>
              <a:rPr lang="en-US" sz="2000" b="1" dirty="0">
                <a:solidFill>
                  <a:srgbClr val="0000FF"/>
                </a:solidFill>
                <a:latin typeface="+mn-lt"/>
                <a:cs typeface="Calibri" panose="020F0502020204030204" pitchFamily="34" charset="0"/>
              </a:rPr>
              <a:t>Credit card debt only if nonbusiness </a:t>
            </a:r>
          </a:p>
        </p:txBody>
      </p:sp>
      <p:cxnSp>
        <p:nvCxnSpPr>
          <p:cNvPr id="12" name="Straight Arrow Connector 11"/>
          <p:cNvCxnSpPr/>
          <p:nvPr/>
        </p:nvCxnSpPr>
        <p:spPr>
          <a:xfrm>
            <a:off x="3733800" y="2743200"/>
            <a:ext cx="533400" cy="0"/>
          </a:xfrm>
          <a:prstGeom prst="straightConnector1">
            <a:avLst/>
          </a:prstGeom>
          <a:ln w="57150">
            <a:solidFill>
              <a:srgbClr val="CC33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017" name="TextBox 8"/>
          <p:cNvSpPr txBox="1">
            <a:spLocks noChangeArrowheads="1"/>
          </p:cNvSpPr>
          <p:nvPr/>
        </p:nvSpPr>
        <p:spPr bwMode="auto">
          <a:xfrm>
            <a:off x="4495800" y="2982912"/>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fontAlgn="base">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fontAlgn="base">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fontAlgn="base">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fontAlgn="base">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r>
              <a:rPr lang="en-US" altLang="en-US" sz="1800" dirty="0">
                <a:solidFill>
                  <a:srgbClr val="FF0000"/>
                </a:solidFill>
                <a:cs typeface="Calibri" panose="020F0502020204030204" pitchFamily="34" charset="0"/>
              </a:rPr>
              <a:t>In box 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Cancelation of Debt Income (CODI) In-Scope</a:t>
            </a:r>
            <a:endParaRPr lang="en-US" dirty="0"/>
          </a:p>
        </p:txBody>
      </p:sp>
      <p:sp>
        <p:nvSpPr>
          <p:cNvPr id="7" name="Footer Placeholder 6"/>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pPr>
              <a:defRPr/>
            </a:pPr>
            <a:fld id="{8E61C868-E0B5-4BC2-A582-868EBD026564}" type="slidenum">
              <a:rPr lang="en-US" altLang="en-US" smtClean="0"/>
              <a:pPr>
                <a:defRPr/>
              </a:pPr>
              <a:t>23</a:t>
            </a:fld>
            <a:endParaRPr lang="en-US" altLang="en-US" dirty="0"/>
          </a:p>
        </p:txBody>
      </p:sp>
      <p:sp>
        <p:nvSpPr>
          <p:cNvPr id="3" name="Content Placeholder 2"/>
          <p:cNvSpPr>
            <a:spLocks noGrp="1"/>
          </p:cNvSpPr>
          <p:nvPr>
            <p:ph sz="quarter" idx="12"/>
          </p:nvPr>
        </p:nvSpPr>
        <p:spPr/>
        <p:txBody>
          <a:bodyPr/>
          <a:lstStyle/>
          <a:p>
            <a:r>
              <a:rPr lang="en-US" dirty="0" smtClean="0"/>
              <a:t>Nonbusiness credit card debt</a:t>
            </a:r>
          </a:p>
          <a:p>
            <a:r>
              <a:rPr lang="en-US" dirty="0" smtClean="0"/>
              <a:t>Main home exclusion of debt forgiveness (see separate lesson)</a:t>
            </a:r>
            <a:endParaRPr lang="en-US" dirty="0"/>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704782" y="4238421"/>
            <a:ext cx="7829618" cy="1628981"/>
          </a:xfrm>
          <a:prstGeom prst="rect">
            <a:avLst/>
          </a:prstGeom>
          <a:ln>
            <a:solidFill>
              <a:schemeClr val="tx1"/>
            </a:solidFill>
          </a:ln>
        </p:spPr>
      </p:pic>
    </p:spTree>
    <p:extLst>
      <p:ext uri="{BB962C8B-B14F-4D97-AF65-F5344CB8AC3E}">
        <p14:creationId xmlns:p14="http://schemas.microsoft.com/office/powerpoint/2010/main" val="35831821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r>
              <a:rPr lang="en-US" altLang="en-US" dirty="0" smtClean="0"/>
              <a:t>Cancelation of Debt –</a:t>
            </a:r>
            <a:br>
              <a:rPr lang="en-US" altLang="en-US" dirty="0" smtClean="0"/>
            </a:br>
            <a:r>
              <a:rPr lang="en-US" altLang="en-US" dirty="0" smtClean="0"/>
              <a:t>Credit Card</a:t>
            </a:r>
          </a:p>
        </p:txBody>
      </p:sp>
      <p:sp>
        <p:nvSpPr>
          <p:cNvPr id="2" name="Footer Placeholder 1"/>
          <p:cNvSpPr>
            <a:spLocks noGrp="1"/>
          </p:cNvSpPr>
          <p:nvPr>
            <p:ph type="ftr" sz="quarter" idx="10"/>
          </p:nvPr>
        </p:nvSpPr>
        <p:spPr/>
        <p:txBody>
          <a:body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F3C6A1C4-76F5-476E-A5A6-CBCFA1984E32}" type="slidenum">
              <a:rPr lang="en-US" altLang="en-US"/>
              <a:pPr>
                <a:defRPr/>
              </a:pPr>
              <a:t>24</a:t>
            </a:fld>
            <a:endParaRPr lang="en-US" altLang="en-US" dirty="0"/>
          </a:p>
        </p:txBody>
      </p:sp>
      <p:sp>
        <p:nvSpPr>
          <p:cNvPr id="46083" name="Content Placeholder 2"/>
          <p:cNvSpPr>
            <a:spLocks noGrp="1"/>
          </p:cNvSpPr>
          <p:nvPr>
            <p:ph sz="quarter" idx="12"/>
          </p:nvPr>
        </p:nvSpPr>
        <p:spPr/>
        <p:txBody>
          <a:bodyPr rtlCol="0">
            <a:normAutofit fontScale="92500" lnSpcReduction="10000"/>
          </a:bodyPr>
          <a:lstStyle/>
          <a:p>
            <a:pPr fontAlgn="auto">
              <a:spcAft>
                <a:spcPts val="0"/>
              </a:spcAft>
              <a:defRPr/>
            </a:pPr>
            <a:r>
              <a:rPr lang="en-US" altLang="en-US" dirty="0" smtClean="0"/>
              <a:t>Credit card debt – nonbusiness </a:t>
            </a:r>
            <a:r>
              <a:rPr lang="en-US" altLang="en-US" dirty="0"/>
              <a:t>only</a:t>
            </a:r>
            <a:endParaRPr lang="en-US" altLang="en-US" dirty="0" smtClean="0"/>
          </a:p>
          <a:p>
            <a:pPr fontAlgn="auto">
              <a:spcAft>
                <a:spcPts val="0"/>
              </a:spcAft>
              <a:defRPr/>
            </a:pPr>
            <a:r>
              <a:rPr lang="en-US" altLang="en-US" dirty="0" smtClean="0"/>
              <a:t>Taxpayer must be solvent immediately before debt canceled</a:t>
            </a:r>
          </a:p>
          <a:p>
            <a:pPr lvl="1" fontAlgn="auto">
              <a:spcAft>
                <a:spcPts val="0"/>
              </a:spcAft>
              <a:buClr>
                <a:schemeClr val="accent6">
                  <a:lumMod val="50000"/>
                </a:schemeClr>
              </a:buClr>
              <a:defRPr/>
            </a:pPr>
            <a:r>
              <a:rPr lang="en-US" altLang="en-US" dirty="0" smtClean="0"/>
              <a:t>Value of assets exceeds total amount of liabilities</a:t>
            </a:r>
          </a:p>
          <a:p>
            <a:pPr lvl="1" fontAlgn="auto">
              <a:spcAft>
                <a:spcPts val="0"/>
              </a:spcAft>
              <a:buClr>
                <a:schemeClr val="accent6">
                  <a:lumMod val="50000"/>
                </a:schemeClr>
              </a:buClr>
              <a:defRPr/>
            </a:pPr>
            <a:r>
              <a:rPr lang="en-US" altLang="en-US" dirty="0" smtClean="0"/>
              <a:t>Not in bankruptcy</a:t>
            </a:r>
          </a:p>
          <a:p>
            <a:pPr fontAlgn="auto">
              <a:spcAft>
                <a:spcPts val="0"/>
              </a:spcAft>
              <a:defRPr/>
            </a:pPr>
            <a:r>
              <a:rPr lang="en-US" altLang="en-US" dirty="0" smtClean="0"/>
              <a:t>Otherwise out-of-scope</a:t>
            </a:r>
          </a:p>
        </p:txBody>
      </p:sp>
      <p:sp>
        <p:nvSpPr>
          <p:cNvPr id="6" name="TextBox 5"/>
          <p:cNvSpPr txBox="1"/>
          <p:nvPr/>
        </p:nvSpPr>
        <p:spPr>
          <a:xfrm>
            <a:off x="6172200" y="1263227"/>
            <a:ext cx="2328500" cy="400110"/>
          </a:xfrm>
          <a:prstGeom prst="rect">
            <a:avLst/>
          </a:prstGeom>
          <a:noFill/>
          <a:ln>
            <a:solidFill>
              <a:srgbClr val="00B0F0"/>
            </a:solidFill>
          </a:ln>
        </p:spPr>
        <p:txBody>
          <a:bodyPr wrap="square">
            <a:spAutoFit/>
          </a:bodyPr>
          <a:lstStyle/>
          <a:p>
            <a:pPr algn="ctr" eaLnBrk="1" hangingPunct="1">
              <a:defRPr/>
            </a:pPr>
            <a:r>
              <a:rPr lang="en-US" sz="2000" b="1" dirty="0">
                <a:solidFill>
                  <a:srgbClr val="00B0F0"/>
                </a:solidFill>
                <a:latin typeface="+mn-lt"/>
                <a:cs typeface="Calibri" panose="020F0502020204030204" pitchFamily="34" charset="0"/>
              </a:rPr>
              <a:t>Pub 4012 – pg D-32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1099-C – Taxable Income</a:t>
            </a:r>
            <a:endParaRPr lang="en-US" dirty="0"/>
          </a:p>
        </p:txBody>
      </p:sp>
      <p:sp>
        <p:nvSpPr>
          <p:cNvPr id="7" name="Footer Placeholder 6"/>
          <p:cNvSpPr>
            <a:spLocks noGrp="1"/>
          </p:cNvSpPr>
          <p:nvPr>
            <p:ph type="ftr" sz="quarter" idx="10"/>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61731016-5F54-41EF-8768-CB423970C6CD}" type="slidenum">
              <a:rPr lang="en-US" altLang="en-US" smtClean="0"/>
              <a:pPr>
                <a:defRPr/>
              </a:pPr>
              <a:t>25</a:t>
            </a:fld>
            <a:endParaRPr lang="en-US" altLang="en-US" dirty="0"/>
          </a:p>
        </p:txBody>
      </p:sp>
      <p:sp>
        <p:nvSpPr>
          <p:cNvPr id="6" name="Content Placeholder 5"/>
          <p:cNvSpPr>
            <a:spLocks noGrp="1"/>
          </p:cNvSpPr>
          <p:nvPr>
            <p:ph sz="quarter" idx="12"/>
          </p:nvPr>
        </p:nvSpPr>
        <p:spPr>
          <a:xfrm>
            <a:off x="685800" y="1981200"/>
            <a:ext cx="7812088" cy="4038600"/>
          </a:xfrm>
        </p:spPr>
        <p:txBody>
          <a:bodyPr>
            <a:normAutofit fontScale="70000" lnSpcReduction="20000"/>
          </a:bodyPr>
          <a:lstStyle/>
          <a:p>
            <a:r>
              <a:rPr lang="en-US" dirty="0" smtClean="0"/>
              <a:t>If 1099-C received, enter taxable amount and data from tax form</a:t>
            </a:r>
          </a:p>
          <a:p>
            <a:endParaRPr lang="en-US" dirty="0"/>
          </a:p>
          <a:p>
            <a:endParaRPr lang="en-US" dirty="0"/>
          </a:p>
          <a:p>
            <a:endParaRPr lang="en-US" dirty="0" smtClean="0"/>
          </a:p>
          <a:p>
            <a:endParaRPr lang="en-US" dirty="0"/>
          </a:p>
          <a:p>
            <a:endParaRPr lang="en-US" dirty="0" smtClean="0"/>
          </a:p>
          <a:p>
            <a:r>
              <a:rPr lang="en-US" dirty="0" smtClean="0"/>
              <a:t>If no 1099-C received, use “Other Income” (discussed above)</a:t>
            </a:r>
            <a:endParaRPr lang="en-US" dirty="0"/>
          </a:p>
        </p:txBody>
      </p:sp>
      <p:pic>
        <p:nvPicPr>
          <p:cNvPr id="5" name="Picture 4"/>
          <p:cNvPicPr>
            <a:picLocks noChangeAspect="1"/>
          </p:cNvPicPr>
          <p:nvPr/>
        </p:nvPicPr>
        <p:blipFill>
          <a:blip r:embed="rId2"/>
          <a:stretch>
            <a:fillRect/>
          </a:stretch>
        </p:blipFill>
        <p:spPr>
          <a:xfrm>
            <a:off x="1295399" y="2743200"/>
            <a:ext cx="6553202" cy="2290277"/>
          </a:xfrm>
          <a:prstGeom prst="rect">
            <a:avLst/>
          </a:prstGeom>
          <a:ln>
            <a:solidFill>
              <a:schemeClr val="tx1"/>
            </a:solidFill>
          </a:ln>
        </p:spPr>
      </p:pic>
    </p:spTree>
    <p:extLst>
      <p:ext uri="{BB962C8B-B14F-4D97-AF65-F5344CB8AC3E}">
        <p14:creationId xmlns:p14="http://schemas.microsoft.com/office/powerpoint/2010/main" val="9556099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dirty="0" smtClean="0"/>
              <a:t>Income – Quality Review</a:t>
            </a:r>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8" name="Slide Number Placeholder 7"/>
          <p:cNvSpPr>
            <a:spLocks noGrp="1"/>
          </p:cNvSpPr>
          <p:nvPr>
            <p:ph type="sldNum" sz="quarter" idx="11"/>
          </p:nvPr>
        </p:nvSpPr>
        <p:spPr/>
        <p:txBody>
          <a:bodyPr/>
          <a:lstStyle/>
          <a:p>
            <a:pPr>
              <a:defRPr/>
            </a:pPr>
            <a:fld id="{5C3933D5-60D4-4F08-AC20-586D000E1466}" type="slidenum">
              <a:rPr lang="en-US" altLang="en-US"/>
              <a:pPr>
                <a:defRPr/>
              </a:pPr>
              <a:t>26</a:t>
            </a:fld>
            <a:endParaRPr lang="en-US" altLang="en-US" dirty="0"/>
          </a:p>
        </p:txBody>
      </p:sp>
      <p:sp>
        <p:nvSpPr>
          <p:cNvPr id="9219" name="Rectangle 3"/>
          <p:cNvSpPr>
            <a:spLocks noGrp="1" noChangeArrowheads="1"/>
          </p:cNvSpPr>
          <p:nvPr>
            <p:ph sz="quarter" idx="12"/>
          </p:nvPr>
        </p:nvSpPr>
        <p:spPr/>
        <p:txBody>
          <a:bodyPr/>
          <a:lstStyle/>
          <a:p>
            <a:r>
              <a:rPr lang="en-US" altLang="en-US" dirty="0" smtClean="0"/>
              <a:t>The final question with respect to income:</a:t>
            </a:r>
          </a:p>
          <a:p>
            <a:pPr marL="0" indent="0">
              <a:buNone/>
            </a:pPr>
            <a:r>
              <a:rPr lang="en-US" altLang="en-US" dirty="0" smtClean="0"/>
              <a:t> </a:t>
            </a:r>
            <a:r>
              <a:rPr lang="en-US" altLang="en-US" i="1" dirty="0" smtClean="0"/>
              <a:t>Did you have any other income?</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1680" y="365127"/>
            <a:ext cx="1206209" cy="1006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title"/>
          </p:nvPr>
        </p:nvSpPr>
        <p:spPr/>
        <p:txBody>
          <a:bodyPr/>
          <a:lstStyle/>
          <a:p>
            <a:r>
              <a:rPr lang="en-US" altLang="en-US" dirty="0" smtClean="0"/>
              <a:t>Other Income</a:t>
            </a:r>
          </a:p>
        </p:txBody>
      </p:sp>
      <p:sp>
        <p:nvSpPr>
          <p:cNvPr id="2" name="Footer Placeholder 1"/>
          <p:cNvSpPr>
            <a:spLocks noGrp="1"/>
          </p:cNvSpPr>
          <p:nvPr>
            <p:ph type="ftr" sz="quarter" idx="10"/>
          </p:nvPr>
        </p:nvSpPr>
        <p:spPr/>
        <p:txBody>
          <a:bodyPr/>
          <a:lstStyle/>
          <a:p>
            <a:pPr>
              <a:defRPr/>
            </a:pPr>
            <a:r>
              <a:rPr lang="en-US" dirty="0" smtClean="0"/>
              <a:t>NTTC Training – TY2016</a:t>
            </a:r>
            <a:endParaRPr lang="en-US" dirty="0"/>
          </a:p>
        </p:txBody>
      </p:sp>
      <p:sp>
        <p:nvSpPr>
          <p:cNvPr id="7" name="Slide Number Placeholder 6"/>
          <p:cNvSpPr>
            <a:spLocks noGrp="1"/>
          </p:cNvSpPr>
          <p:nvPr>
            <p:ph type="sldNum" sz="quarter" idx="11"/>
          </p:nvPr>
        </p:nvSpPr>
        <p:spPr/>
        <p:txBody>
          <a:bodyPr/>
          <a:lstStyle/>
          <a:p>
            <a:pPr>
              <a:defRPr/>
            </a:pPr>
            <a:fld id="{109CFB32-5D79-4882-B222-391F2A81F307}" type="slidenum">
              <a:rPr lang="en-US" altLang="en-US"/>
              <a:pPr>
                <a:defRPr/>
              </a:pPr>
              <a:t>27</a:t>
            </a:fld>
            <a:endParaRPr lang="en-US" altLang="en-US" dirty="0"/>
          </a:p>
        </p:txBody>
      </p:sp>
      <p:sp>
        <p:nvSpPr>
          <p:cNvPr id="8" name="Content Placeholder 4"/>
          <p:cNvSpPr>
            <a:spLocks noGrp="1"/>
          </p:cNvSpPr>
          <p:nvPr/>
        </p:nvSpPr>
        <p:spPr>
          <a:xfrm>
            <a:off x="1747814" y="2530042"/>
            <a:ext cx="2960039" cy="914400"/>
          </a:xfrm>
          <a:prstGeom prst="rect">
            <a:avLst/>
          </a:prstGeom>
          <a:effectLst>
            <a:outerShdw blurRad="152400" dist="317500" dir="5400000" sx="90000" sy="-19000" rotWithShape="0">
              <a:schemeClr val="accent2">
                <a:lumMod val="75000"/>
                <a:alpha val="15000"/>
              </a:schemeClr>
            </a:outerShdw>
          </a:effectLst>
        </p:spPr>
        <p:txBody>
          <a:bodyPr vert="horz" lIns="91440" tIns="45720" rIns="91440" bIns="45720"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accent2">
                    <a:lumMod val="75000"/>
                  </a:schemeClr>
                </a:solidFill>
                <a:cs typeface="Calibri" panose="020F0502020204030204" pitchFamily="34" charset="0"/>
              </a:rPr>
              <a:t>Comments</a:t>
            </a:r>
          </a:p>
        </p:txBody>
      </p:sp>
      <p:sp>
        <p:nvSpPr>
          <p:cNvPr id="9" name="Content Placeholder 6"/>
          <p:cNvSpPr>
            <a:spLocks noGrp="1"/>
          </p:cNvSpPr>
          <p:nvPr/>
        </p:nvSpPr>
        <p:spPr>
          <a:xfrm>
            <a:off x="3260051" y="4271847"/>
            <a:ext cx="3028950" cy="914400"/>
          </a:xfrm>
          <a:prstGeom prst="rect">
            <a:avLst/>
          </a:prstGeom>
        </p:spPr>
        <p:txBody>
          <a:bodyPr vert="horz" lIns="91440" tIns="45720" rIns="91440" bIns="45720"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accent2">
                    <a:lumMod val="75000"/>
                  </a:schemeClr>
                </a:solidFill>
                <a:cs typeface="Calibri" panose="020F0502020204030204" pitchFamily="34" charset="0"/>
              </a:rPr>
              <a:t>Questions</a:t>
            </a:r>
          </a:p>
        </p:txBody>
      </p:sp>
      <p:pic>
        <p:nvPicPr>
          <p:cNvPr id="10" name="Picture 9"/>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536651" y="4115844"/>
            <a:ext cx="859536" cy="1446756"/>
          </a:xfrm>
          <a:prstGeom prst="rect">
            <a:avLst/>
          </a:prstGeom>
        </p:spPr>
      </p:pic>
      <p:pic>
        <p:nvPicPr>
          <p:cNvPr id="11" name="Content Placeholder 5"/>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929162" y="2063157"/>
            <a:ext cx="685800" cy="1522780"/>
          </a:xfrm>
          <a:prstGeom prst="rect">
            <a:avLst/>
          </a:prstGeom>
          <a:blipFill>
            <a:blip r:embed="rId5">
              <a:duotone>
                <a:schemeClr val="accent2">
                  <a:shade val="45000"/>
                  <a:satMod val="135000"/>
                </a:schemeClr>
                <a:prstClr val="white"/>
              </a:duotone>
            </a:blip>
            <a:tile tx="0" ty="0" sx="100000" sy="100000" flip="none" algn="tl"/>
          </a: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987" y="1898075"/>
            <a:ext cx="8582025" cy="349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1"/>
          <p:cNvSpPr>
            <a:spLocks noGrp="1"/>
          </p:cNvSpPr>
          <p:nvPr>
            <p:ph type="title"/>
          </p:nvPr>
        </p:nvSpPr>
        <p:spPr/>
        <p:txBody>
          <a:bodyPr/>
          <a:lstStyle/>
          <a:p>
            <a:r>
              <a:rPr lang="en-US" altLang="en-US" dirty="0" smtClean="0"/>
              <a:t>Form 1040 – Line 21</a:t>
            </a:r>
          </a:p>
        </p:txBody>
      </p:sp>
      <p:sp>
        <p:nvSpPr>
          <p:cNvPr id="2" name="Footer Placeholder 1"/>
          <p:cNvSpPr>
            <a:spLocks noGrp="1"/>
          </p:cNvSpPr>
          <p:nvPr>
            <p:ph type="ftr" sz="quarter" idx="10"/>
          </p:nvPr>
        </p:nvSpPr>
        <p:spPr/>
        <p:txBody>
          <a:body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7C988534-4262-45B8-BFC7-D8FE46B5783F}" type="slidenum">
              <a:rPr lang="en-US" altLang="en-US"/>
              <a:pPr>
                <a:defRPr/>
              </a:pPr>
              <a:t>3</a:t>
            </a:fld>
            <a:endParaRPr lang="en-US" altLang="en-US" dirty="0"/>
          </a:p>
        </p:txBody>
      </p:sp>
      <p:sp>
        <p:nvSpPr>
          <p:cNvPr id="3" name="Rounded Rectangle 2"/>
          <p:cNvSpPr/>
          <p:nvPr/>
        </p:nvSpPr>
        <p:spPr>
          <a:xfrm>
            <a:off x="1600200" y="4953000"/>
            <a:ext cx="7253288" cy="2286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dirty="0" smtClean="0">
              <a:solidFill>
                <a:srgbClr val="FFFFFF"/>
              </a:solidFill>
              <a:latin typeface="Calibri" panose="020F0502020204030204" pitchFamily="34" charset="0"/>
              <a:cs typeface="Calibri" panose="020F0502020204030204" pitchFamily="34" charset="0"/>
            </a:endParaRPr>
          </a:p>
        </p:txBody>
      </p:sp>
      <p:cxnSp>
        <p:nvCxnSpPr>
          <p:cNvPr id="5" name="Straight Arrow Connector 4"/>
          <p:cNvCxnSpPr/>
          <p:nvPr/>
        </p:nvCxnSpPr>
        <p:spPr>
          <a:xfrm>
            <a:off x="609600" y="5029200"/>
            <a:ext cx="914400" cy="0"/>
          </a:xfrm>
          <a:prstGeom prst="straightConnector1">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8"/>
          <p:cNvSpPr>
            <a:spLocks noGrp="1" noChangeArrowheads="1"/>
          </p:cNvSpPr>
          <p:nvPr>
            <p:ph type="title"/>
          </p:nvPr>
        </p:nvSpPr>
        <p:spPr/>
        <p:txBody>
          <a:bodyPr/>
          <a:lstStyle/>
          <a:p>
            <a:r>
              <a:rPr lang="en-US" altLang="en-US" dirty="0" smtClean="0"/>
              <a:t>In-Scope Examples</a:t>
            </a:r>
          </a:p>
        </p:txBody>
      </p:sp>
      <p:sp>
        <p:nvSpPr>
          <p:cNvPr id="4" name="Footer Placeholder 3"/>
          <p:cNvSpPr>
            <a:spLocks noGrp="1"/>
          </p:cNvSpPr>
          <p:nvPr>
            <p:ph type="ftr" sz="quarter" idx="10"/>
          </p:nvPr>
        </p:nvSpPr>
        <p:spPr/>
        <p:txBody>
          <a:bodyPr/>
          <a:lstStyle/>
          <a:p>
            <a:pPr>
              <a:defRPr/>
            </a:pPr>
            <a:r>
              <a:rPr lang="en-US" dirty="0" smtClean="0"/>
              <a:t>NTTC Training – TY2016</a:t>
            </a:r>
            <a:endParaRPr lang="en-US" dirty="0"/>
          </a:p>
        </p:txBody>
      </p:sp>
      <p:sp>
        <p:nvSpPr>
          <p:cNvPr id="3" name="Slide Number Placeholder 2"/>
          <p:cNvSpPr>
            <a:spLocks noGrp="1"/>
          </p:cNvSpPr>
          <p:nvPr>
            <p:ph type="sldNum" sz="quarter" idx="11"/>
          </p:nvPr>
        </p:nvSpPr>
        <p:spPr/>
        <p:txBody>
          <a:bodyPr/>
          <a:lstStyle/>
          <a:p>
            <a:fld id="{C1F8EA9E-8C25-48A4-A66C-17FE5C5A55DF}" type="slidenum">
              <a:rPr lang="en-US" altLang="en-US" smtClean="0"/>
              <a:pPr/>
              <a:t>4</a:t>
            </a:fld>
            <a:endParaRPr lang="en-US" altLang="en-US" dirty="0"/>
          </a:p>
        </p:txBody>
      </p:sp>
      <p:sp>
        <p:nvSpPr>
          <p:cNvPr id="10245" name="Rectangle 9"/>
          <p:cNvSpPr>
            <a:spLocks noGrp="1" noChangeArrowheads="1"/>
          </p:cNvSpPr>
          <p:nvPr>
            <p:ph sz="quarter" idx="12"/>
          </p:nvPr>
        </p:nvSpPr>
        <p:spPr/>
        <p:txBody>
          <a:bodyPr>
            <a:normAutofit fontScale="62500" lnSpcReduction="20000"/>
          </a:bodyPr>
          <a:lstStyle/>
          <a:p>
            <a:r>
              <a:rPr lang="en-US" altLang="en-US" dirty="0" smtClean="0"/>
              <a:t>Reported on 1099-MISC, Box 3</a:t>
            </a:r>
          </a:p>
          <a:p>
            <a:r>
              <a:rPr lang="en-US" altLang="en-US" dirty="0" smtClean="0"/>
              <a:t>Reported on 1099-MISC, Box 7 – but “not a business”</a:t>
            </a:r>
          </a:p>
          <a:p>
            <a:r>
              <a:rPr lang="en-US" altLang="en-US" dirty="0" smtClean="0"/>
              <a:t>Gambling winnings including lotteries and raffles</a:t>
            </a:r>
          </a:p>
          <a:p>
            <a:r>
              <a:rPr lang="en-US" altLang="en-US" dirty="0" smtClean="0"/>
              <a:t>Taxable amount of long term care (1099-LTC)</a:t>
            </a:r>
          </a:p>
          <a:p>
            <a:r>
              <a:rPr lang="en-US" altLang="en-US" dirty="0" smtClean="0"/>
              <a:t>Cancellation of debt (credit card or main home only)</a:t>
            </a:r>
          </a:p>
          <a:p>
            <a:r>
              <a:rPr lang="en-US" altLang="en-US" dirty="0" smtClean="0"/>
              <a:t>Other:</a:t>
            </a:r>
          </a:p>
          <a:p>
            <a:pPr lvl="1"/>
            <a:r>
              <a:rPr lang="en-US" altLang="en-US" dirty="0" smtClean="0"/>
              <a:t>Jury duty pay and poll worker pay (not on W-2)</a:t>
            </a:r>
          </a:p>
          <a:p>
            <a:pPr lvl="1"/>
            <a:r>
              <a:rPr lang="en-US" altLang="en-US" dirty="0" smtClean="0"/>
              <a:t>Prizes and awards</a:t>
            </a:r>
          </a:p>
          <a:p>
            <a:pPr lvl="1"/>
            <a:r>
              <a:rPr lang="en-US" altLang="en-US" dirty="0" smtClean="0"/>
              <a:t>Medical study subject pay</a:t>
            </a:r>
          </a:p>
        </p:txBody>
      </p:sp>
      <p:sp>
        <p:nvSpPr>
          <p:cNvPr id="8" name="TextBox 7"/>
          <p:cNvSpPr txBox="1"/>
          <p:nvPr/>
        </p:nvSpPr>
        <p:spPr>
          <a:xfrm>
            <a:off x="6797566" y="365234"/>
            <a:ext cx="1690688" cy="400110"/>
          </a:xfrm>
          <a:prstGeom prst="rect">
            <a:avLst/>
          </a:prstGeom>
          <a:noFill/>
          <a:ln>
            <a:solidFill>
              <a:srgbClr val="00B0F0"/>
            </a:solidFill>
          </a:ln>
        </p:spPr>
        <p:txBody>
          <a:bodyPr wrap="square">
            <a:spAutoFit/>
          </a:bodyPr>
          <a:lstStyle/>
          <a:p>
            <a:pPr eaLnBrk="1" hangingPunct="1">
              <a:defRPr/>
            </a:pPr>
            <a:r>
              <a:rPr lang="en-US" sz="2000" b="1" dirty="0">
                <a:solidFill>
                  <a:srgbClr val="00B0F0"/>
                </a:solidFill>
                <a:latin typeface="+mn-lt"/>
                <a:cs typeface="Calibri" panose="020F0502020204030204" pitchFamily="34" charset="0"/>
              </a:rPr>
              <a:t>Pub 17, pg 94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4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245">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24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8"/>
          <p:cNvSpPr>
            <a:spLocks noGrp="1" noChangeArrowheads="1"/>
          </p:cNvSpPr>
          <p:nvPr>
            <p:ph type="title"/>
          </p:nvPr>
        </p:nvSpPr>
        <p:spPr/>
        <p:txBody>
          <a:bodyPr/>
          <a:lstStyle/>
          <a:p>
            <a:r>
              <a:rPr lang="en-US" altLang="en-US" dirty="0" smtClean="0"/>
              <a:t>Out-of-Scope Examples</a:t>
            </a:r>
          </a:p>
        </p:txBody>
      </p:sp>
      <p:sp>
        <p:nvSpPr>
          <p:cNvPr id="4" name="Footer Placeholder 3"/>
          <p:cNvSpPr>
            <a:spLocks noGrp="1"/>
          </p:cNvSpPr>
          <p:nvPr>
            <p:ph type="ftr" sz="quarter" idx="10"/>
          </p:nvPr>
        </p:nvSpPr>
        <p:spPr/>
        <p:txBody>
          <a:bodyPr/>
          <a:lstStyle/>
          <a:p>
            <a:pPr>
              <a:defRPr/>
            </a:pPr>
            <a:r>
              <a:rPr lang="en-US" dirty="0" smtClean="0"/>
              <a:t>NTTC Training – TY2016</a:t>
            </a:r>
            <a:endParaRPr lang="en-US" dirty="0"/>
          </a:p>
        </p:txBody>
      </p:sp>
      <p:sp>
        <p:nvSpPr>
          <p:cNvPr id="3" name="Slide Number Placeholder 2"/>
          <p:cNvSpPr>
            <a:spLocks noGrp="1"/>
          </p:cNvSpPr>
          <p:nvPr>
            <p:ph type="sldNum" sz="quarter" idx="11"/>
          </p:nvPr>
        </p:nvSpPr>
        <p:spPr/>
        <p:txBody>
          <a:bodyPr/>
          <a:lstStyle/>
          <a:p>
            <a:fld id="{C1F8EA9E-8C25-48A4-A66C-17FE5C5A55DF}" type="slidenum">
              <a:rPr lang="en-US" altLang="en-US" smtClean="0"/>
              <a:pPr/>
              <a:t>5</a:t>
            </a:fld>
            <a:endParaRPr lang="en-US" altLang="en-US" dirty="0"/>
          </a:p>
        </p:txBody>
      </p:sp>
      <p:sp>
        <p:nvSpPr>
          <p:cNvPr id="10245" name="Rectangle 9"/>
          <p:cNvSpPr>
            <a:spLocks noGrp="1" noChangeArrowheads="1"/>
          </p:cNvSpPr>
          <p:nvPr>
            <p:ph sz="quarter" idx="12"/>
          </p:nvPr>
        </p:nvSpPr>
        <p:spPr/>
        <p:txBody>
          <a:bodyPr>
            <a:normAutofit fontScale="62500" lnSpcReduction="20000"/>
          </a:bodyPr>
          <a:lstStyle/>
          <a:p>
            <a:r>
              <a:rPr lang="en-US" altLang="en-US" dirty="0" smtClean="0"/>
              <a:t>Bartering income – property or services exchanged for property or services</a:t>
            </a:r>
          </a:p>
          <a:p>
            <a:r>
              <a:rPr lang="en-US" altLang="en-US" dirty="0" smtClean="0"/>
              <a:t>Activity not entered into for profit</a:t>
            </a:r>
          </a:p>
          <a:p>
            <a:pPr lvl="1"/>
            <a:r>
              <a:rPr lang="en-US" altLang="en-US" dirty="0" smtClean="0"/>
              <a:t>Hobby income</a:t>
            </a:r>
          </a:p>
          <a:p>
            <a:pPr lvl="1"/>
            <a:r>
              <a:rPr lang="en-US" altLang="en-US" dirty="0" smtClean="0"/>
              <a:t>Rental income, even if “just to help cover the costs”</a:t>
            </a:r>
          </a:p>
          <a:p>
            <a:r>
              <a:rPr lang="en-US" altLang="en-US" dirty="0" smtClean="0"/>
              <a:t>Cancelation of debt other than nonbusiness credit cards or qualified main home </a:t>
            </a:r>
          </a:p>
          <a:p>
            <a:r>
              <a:rPr lang="en-US" altLang="en-US" dirty="0" smtClean="0"/>
              <a:t>Taxable distributions from</a:t>
            </a:r>
          </a:p>
          <a:p>
            <a:pPr lvl="1"/>
            <a:r>
              <a:rPr lang="en-US" altLang="en-US" dirty="0" smtClean="0"/>
              <a:t>Education savings account</a:t>
            </a:r>
          </a:p>
          <a:p>
            <a:pPr lvl="1"/>
            <a:r>
              <a:rPr lang="en-US" altLang="en-US" dirty="0" smtClean="0"/>
              <a:t>ABLE account</a:t>
            </a:r>
          </a:p>
        </p:txBody>
      </p:sp>
      <p:sp>
        <p:nvSpPr>
          <p:cNvPr id="8" name="TextBox 7"/>
          <p:cNvSpPr txBox="1"/>
          <p:nvPr/>
        </p:nvSpPr>
        <p:spPr>
          <a:xfrm>
            <a:off x="6797566" y="365234"/>
            <a:ext cx="1690688" cy="400110"/>
          </a:xfrm>
          <a:prstGeom prst="rect">
            <a:avLst/>
          </a:prstGeom>
          <a:noFill/>
          <a:ln>
            <a:solidFill>
              <a:srgbClr val="00B0F0"/>
            </a:solidFill>
          </a:ln>
        </p:spPr>
        <p:txBody>
          <a:bodyPr wrap="square">
            <a:spAutoFit/>
          </a:bodyPr>
          <a:lstStyle/>
          <a:p>
            <a:pPr eaLnBrk="1" hangingPunct="1">
              <a:defRPr/>
            </a:pPr>
            <a:r>
              <a:rPr lang="en-US" sz="2000" b="1" dirty="0">
                <a:solidFill>
                  <a:srgbClr val="00B0F0"/>
                </a:solidFill>
                <a:latin typeface="+mn-lt"/>
                <a:cs typeface="Calibri" panose="020F0502020204030204" pitchFamily="34" charset="0"/>
              </a:rPr>
              <a:t>Pub 17, pg 94</a:t>
            </a:r>
          </a:p>
        </p:txBody>
      </p:sp>
    </p:spTree>
    <p:extLst>
      <p:ext uri="{BB962C8B-B14F-4D97-AF65-F5344CB8AC3E}">
        <p14:creationId xmlns:p14="http://schemas.microsoft.com/office/powerpoint/2010/main" val="335247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4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24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p:txBody>
          <a:bodyPr/>
          <a:lstStyle/>
          <a:p>
            <a:r>
              <a:rPr lang="en-US" altLang="en-US" smtClean="0"/>
              <a:t>Other Income</a:t>
            </a:r>
            <a:endParaRPr lang="en-US" altLang="en-US" dirty="0" smtClean="0"/>
          </a:p>
        </p:txBody>
      </p:sp>
      <p:sp>
        <p:nvSpPr>
          <p:cNvPr id="3" name="Footer Placeholder 2"/>
          <p:cNvSpPr>
            <a:spLocks noGrp="1"/>
          </p:cNvSpPr>
          <p:nvPr>
            <p:ph type="ftr" sz="quarter" idx="10"/>
          </p:nvPr>
        </p:nvSpPr>
        <p:spPr/>
        <p:txBody>
          <a:bodyPr/>
          <a:lstStyle/>
          <a:p>
            <a:r>
              <a:rPr lang="en-US" smtClean="0"/>
              <a:t>NTTC Training – TY2016</a:t>
            </a:r>
            <a:endParaRPr lang="en-US" dirty="0"/>
          </a:p>
        </p:txBody>
      </p:sp>
      <p:sp>
        <p:nvSpPr>
          <p:cNvPr id="8" name="Slide Number Placeholder 7"/>
          <p:cNvSpPr>
            <a:spLocks noGrp="1"/>
          </p:cNvSpPr>
          <p:nvPr>
            <p:ph type="sldNum" sz="quarter" idx="11"/>
          </p:nvPr>
        </p:nvSpPr>
        <p:spPr/>
        <p:txBody>
          <a:bodyPr/>
          <a:lstStyle/>
          <a:p>
            <a:fld id="{90FC5B86-29B0-46B7-BFC0-F5ECB78C6FD8}" type="slidenum">
              <a:rPr lang="en-US" altLang="en-US" smtClean="0"/>
              <a:pPr/>
              <a:t>6</a:t>
            </a:fld>
            <a:endParaRPr lang="en-US" altLang="en-US" dirty="0"/>
          </a:p>
        </p:txBody>
      </p:sp>
      <p:sp>
        <p:nvSpPr>
          <p:cNvPr id="21507" name="Rectangle 9"/>
          <p:cNvSpPr>
            <a:spLocks noGrp="1" noChangeArrowheads="1"/>
          </p:cNvSpPr>
          <p:nvPr>
            <p:ph sz="quarter" idx="12"/>
          </p:nvPr>
        </p:nvSpPr>
        <p:spPr/>
        <p:txBody>
          <a:bodyPr>
            <a:normAutofit fontScale="77500" lnSpcReduction="20000"/>
          </a:bodyPr>
          <a:lstStyle/>
          <a:p>
            <a:r>
              <a:rPr lang="en-US" altLang="en-US" dirty="0" smtClean="0"/>
              <a:t>Does NOT include 1099-MISC income that is business income </a:t>
            </a:r>
          </a:p>
          <a:p>
            <a:pPr lvl="1"/>
            <a:r>
              <a:rPr lang="en-US" altLang="en-US" dirty="0" smtClean="0"/>
              <a:t>Report on </a:t>
            </a:r>
            <a:r>
              <a:rPr lang="en-US" altLang="en-US" dirty="0" smtClean="0">
                <a:solidFill>
                  <a:srgbClr val="0000FF"/>
                </a:solidFill>
              </a:rPr>
              <a:t>Sch C</a:t>
            </a:r>
            <a:r>
              <a:rPr lang="en-US" altLang="en-US" dirty="0" smtClean="0"/>
              <a:t> instead</a:t>
            </a:r>
          </a:p>
          <a:p>
            <a:r>
              <a:rPr lang="en-US" altLang="en-US" dirty="0" smtClean="0"/>
              <a:t>Does NOT include rent or royalty income</a:t>
            </a:r>
          </a:p>
          <a:p>
            <a:pPr lvl="1"/>
            <a:r>
              <a:rPr lang="en-US" altLang="en-US" dirty="0" smtClean="0"/>
              <a:t>Report on </a:t>
            </a:r>
            <a:r>
              <a:rPr lang="en-US" altLang="en-US" dirty="0" smtClean="0">
                <a:solidFill>
                  <a:srgbClr val="0000FF"/>
                </a:solidFill>
              </a:rPr>
              <a:t>Sch E</a:t>
            </a:r>
            <a:r>
              <a:rPr lang="en-US" altLang="en-US" dirty="0" smtClean="0"/>
              <a:t>, or on </a:t>
            </a:r>
            <a:r>
              <a:rPr lang="en-US" altLang="en-US" dirty="0" smtClean="0">
                <a:solidFill>
                  <a:srgbClr val="0000FF"/>
                </a:solidFill>
              </a:rPr>
              <a:t>Sch C </a:t>
            </a:r>
            <a:r>
              <a:rPr lang="en-US" altLang="en-US" dirty="0" smtClean="0"/>
              <a:t>if from personal services, instead</a:t>
            </a:r>
          </a:p>
          <a:p>
            <a:r>
              <a:rPr lang="en-US" altLang="en-US" dirty="0" smtClean="0"/>
              <a:t>DOES include income not reported on other lines of Form 1040</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6564" y="381001"/>
            <a:ext cx="1581325" cy="990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p:txBody>
          <a:bodyPr/>
          <a:lstStyle/>
          <a:p>
            <a:r>
              <a:rPr lang="en-US" altLang="en-US" smtClean="0"/>
              <a:t>Other Income</a:t>
            </a:r>
            <a:endParaRPr lang="en-US" altLang="en-US" dirty="0" smtClean="0"/>
          </a:p>
        </p:txBody>
      </p:sp>
      <p:sp>
        <p:nvSpPr>
          <p:cNvPr id="3" name="Footer Placeholder 2"/>
          <p:cNvSpPr>
            <a:spLocks noGrp="1"/>
          </p:cNvSpPr>
          <p:nvPr>
            <p:ph type="ftr" sz="quarter" idx="10"/>
          </p:nvPr>
        </p:nvSpPr>
        <p:spPr/>
        <p:txBody>
          <a:bodyPr/>
          <a:lstStyle/>
          <a:p>
            <a:r>
              <a:rPr lang="en-US" smtClean="0"/>
              <a:t>NTTC Training – TY2016</a:t>
            </a:r>
            <a:endParaRPr lang="en-US" dirty="0"/>
          </a:p>
        </p:txBody>
      </p:sp>
      <p:sp>
        <p:nvSpPr>
          <p:cNvPr id="8" name="Slide Number Placeholder 7"/>
          <p:cNvSpPr>
            <a:spLocks noGrp="1"/>
          </p:cNvSpPr>
          <p:nvPr>
            <p:ph type="sldNum" sz="quarter" idx="11"/>
          </p:nvPr>
        </p:nvSpPr>
        <p:spPr/>
        <p:txBody>
          <a:bodyPr/>
          <a:lstStyle/>
          <a:p>
            <a:fld id="{90FC5B86-29B0-46B7-BFC0-F5ECB78C6FD8}" type="slidenum">
              <a:rPr lang="en-US" altLang="en-US" smtClean="0"/>
              <a:pPr/>
              <a:t>7</a:t>
            </a:fld>
            <a:endParaRPr lang="en-US" altLang="en-US" dirty="0"/>
          </a:p>
        </p:txBody>
      </p:sp>
      <p:sp>
        <p:nvSpPr>
          <p:cNvPr id="21507" name="Rectangle 9"/>
          <p:cNvSpPr>
            <a:spLocks noGrp="1" noChangeArrowheads="1"/>
          </p:cNvSpPr>
          <p:nvPr>
            <p:ph sz="quarter" idx="12"/>
          </p:nvPr>
        </p:nvSpPr>
        <p:spPr/>
        <p:txBody>
          <a:bodyPr>
            <a:normAutofit lnSpcReduction="10000"/>
          </a:bodyPr>
          <a:lstStyle/>
          <a:p>
            <a:r>
              <a:rPr lang="en-US" altLang="en-US" smtClean="0"/>
              <a:t>Does NOT include civil damages, restitution, or other monetary awards that the taxpayer received as compensation for a wrongful incarceration</a:t>
            </a:r>
          </a:p>
          <a:p>
            <a:pPr lvl="1"/>
            <a:r>
              <a:rPr lang="en-US" altLang="en-US" smtClean="0"/>
              <a:t>Amended return needed for prior year if included in taxable income</a:t>
            </a:r>
            <a:endParaRPr lang="en-US" altLang="en-US" dirty="0" smtClean="0"/>
          </a:p>
        </p:txBody>
      </p:sp>
      <p:pic>
        <p:nvPicPr>
          <p:cNvPr id="7" name="Content Placeholder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8877" y="376240"/>
            <a:ext cx="1000125"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5755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ltLang="en-US" smtClean="0"/>
              <a:t>Entering Other Income</a:t>
            </a:r>
            <a:br>
              <a:rPr lang="en-US" altLang="en-US" smtClean="0"/>
            </a:br>
            <a:r>
              <a:rPr lang="en-US" altLang="en-US" smtClean="0"/>
              <a:t>in TaxSlayer</a:t>
            </a:r>
            <a:endParaRPr lang="en-US" altLang="en-US" dirty="0" smtClean="0"/>
          </a:p>
        </p:txBody>
      </p:sp>
      <p:sp>
        <p:nvSpPr>
          <p:cNvPr id="2" name="Footer Placeholder 1"/>
          <p:cNvSpPr>
            <a:spLocks noGrp="1"/>
          </p:cNvSpPr>
          <p:nvPr>
            <p:ph type="ftr" sz="quarter" idx="10"/>
          </p:nvPr>
        </p:nvSpPr>
        <p:spPr/>
        <p:txBody>
          <a:bodyPr/>
          <a:lstStyle/>
          <a:p>
            <a:r>
              <a:rPr lang="en-US" smtClean="0"/>
              <a:t>NTTC Training – TY2016</a:t>
            </a:r>
            <a:endParaRPr lang="en-US" dirty="0"/>
          </a:p>
        </p:txBody>
      </p:sp>
      <p:sp>
        <p:nvSpPr>
          <p:cNvPr id="9" name="Slide Number Placeholder 8"/>
          <p:cNvSpPr>
            <a:spLocks noGrp="1"/>
          </p:cNvSpPr>
          <p:nvPr>
            <p:ph type="sldNum" sz="quarter" idx="11"/>
          </p:nvPr>
        </p:nvSpPr>
        <p:spPr/>
        <p:txBody>
          <a:bodyPr/>
          <a:lstStyle/>
          <a:p>
            <a:fld id="{F2E3DB30-7DCD-419A-B7FF-3D32CE44F6AC}" type="slidenum">
              <a:rPr lang="en-US" altLang="en-US" smtClean="0"/>
              <a:pPr/>
              <a:t>8</a:t>
            </a:fld>
            <a:endParaRPr lang="en-US" altLang="en-US" dirty="0"/>
          </a:p>
        </p:txBody>
      </p:sp>
      <p:sp>
        <p:nvSpPr>
          <p:cNvPr id="31747" name="Rectangle 3"/>
          <p:cNvSpPr>
            <a:spLocks noGrp="1" noChangeArrowheads="1"/>
          </p:cNvSpPr>
          <p:nvPr>
            <p:ph sz="quarter" idx="12"/>
          </p:nvPr>
        </p:nvSpPr>
        <p:spPr/>
        <p:txBody>
          <a:bodyPr>
            <a:normAutofit/>
          </a:bodyPr>
          <a:lstStyle/>
          <a:p>
            <a:r>
              <a:rPr lang="en-US" altLang="en-US" dirty="0" smtClean="0"/>
              <a:t>Form 1099-MISC (for box 3 only)</a:t>
            </a:r>
          </a:p>
          <a:p>
            <a:pPr lvl="1"/>
            <a:r>
              <a:rPr lang="en-US" altLang="en-US" dirty="0" smtClean="0"/>
              <a:t>Quick File</a:t>
            </a:r>
          </a:p>
          <a:p>
            <a:pPr lvl="1"/>
            <a:r>
              <a:rPr lang="en-US" altLang="en-US" dirty="0" smtClean="0"/>
              <a:t>Taxpayer profile (if set up)</a:t>
            </a:r>
          </a:p>
          <a:p>
            <a:pPr lvl="1"/>
            <a:r>
              <a:rPr lang="en-US" altLang="en-US" dirty="0" smtClean="0"/>
              <a:t>Form search box</a:t>
            </a:r>
          </a:p>
          <a:p>
            <a:r>
              <a:rPr lang="en-US" altLang="en-US" dirty="0" smtClean="0"/>
              <a:t>Summary/Print view (click line 21) for all other types of income</a:t>
            </a:r>
          </a:p>
        </p:txBody>
      </p:sp>
      <p:pic>
        <p:nvPicPr>
          <p:cNvPr id="31752"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5258" y="381001"/>
            <a:ext cx="1036486"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435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altLang="en-US" dirty="0" smtClean="0"/>
              <a:t>1099-MISC</a:t>
            </a:r>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9" name="Slide Number Placeholder 8"/>
          <p:cNvSpPr>
            <a:spLocks noGrp="1"/>
          </p:cNvSpPr>
          <p:nvPr>
            <p:ph type="sldNum" sz="quarter" idx="11"/>
          </p:nvPr>
        </p:nvSpPr>
        <p:spPr>
          <a:prstGeom prst="rect">
            <a:avLst/>
          </a:prstGeom>
        </p:spPr>
        <p:txBody>
          <a:bodyPr/>
          <a:lstStyle/>
          <a:p>
            <a:pPr>
              <a:defRPr/>
            </a:pPr>
            <a:fld id="{F2E3DB30-7DCD-419A-B7FF-3D32CE44F6AC}" type="slidenum">
              <a:rPr lang="en-US" altLang="en-US" smtClean="0"/>
              <a:pPr>
                <a:defRPr/>
              </a:pPr>
              <a:t>9</a:t>
            </a:fld>
            <a:endParaRPr lang="en-US" altLang="en-US" dirty="0"/>
          </a:p>
        </p:txBody>
      </p:sp>
      <p:sp>
        <p:nvSpPr>
          <p:cNvPr id="31747" name="Rectangle 3"/>
          <p:cNvSpPr>
            <a:spLocks noGrp="1" noChangeArrowheads="1"/>
          </p:cNvSpPr>
          <p:nvPr>
            <p:ph sz="quarter" idx="12"/>
          </p:nvPr>
        </p:nvSpPr>
        <p:spPr>
          <a:xfrm>
            <a:off x="954504" y="2133599"/>
            <a:ext cx="7543800" cy="4079627"/>
          </a:xfrm>
        </p:spPr>
        <p:txBody>
          <a:bodyPr>
            <a:normAutofit fontScale="62500" lnSpcReduction="20000"/>
          </a:bodyPr>
          <a:lstStyle/>
          <a:p>
            <a:r>
              <a:rPr lang="en-US" altLang="en-US" dirty="0" smtClean="0"/>
              <a:t>TaxSlayer takes only box 3 to Other income (line 21)</a:t>
            </a:r>
          </a:p>
          <a:p>
            <a:r>
              <a:rPr lang="en-US" dirty="0"/>
              <a:t>1099-MISC box 7 that is not a business</a:t>
            </a:r>
          </a:p>
          <a:p>
            <a:pPr lvl="1">
              <a:buClr>
                <a:schemeClr val="accent2">
                  <a:lumMod val="50000"/>
                </a:schemeClr>
              </a:buClr>
            </a:pPr>
            <a:r>
              <a:rPr lang="en-US" dirty="0"/>
              <a:t>Must input income in TaxSlayer Form 1099-MISC “Other Income” (as if Box 3)</a:t>
            </a:r>
          </a:p>
          <a:p>
            <a:pPr marL="0" indent="0">
              <a:buNone/>
            </a:pPr>
            <a:r>
              <a:rPr lang="en-US" altLang="en-US" dirty="0" smtClean="0"/>
              <a:t/>
            </a:r>
            <a:br>
              <a:rPr lang="en-US" altLang="en-US" dirty="0" smtClean="0"/>
            </a:br>
            <a:endParaRPr lang="en-US" altLang="en-US" dirty="0" smtClean="0"/>
          </a:p>
          <a:p>
            <a:endParaRPr lang="en-US" altLang="en-US" dirty="0"/>
          </a:p>
          <a:p>
            <a:endParaRPr lang="en-US" altLang="en-US" dirty="0" smtClean="0"/>
          </a:p>
          <a:p>
            <a:endParaRPr lang="en-US" altLang="en-US" dirty="0"/>
          </a:p>
          <a:p>
            <a:r>
              <a:rPr lang="en-US" altLang="en-US" dirty="0" smtClean="0"/>
              <a:t>All other income, click on line 21 in 1040 view</a:t>
            </a:r>
            <a:endParaRPr lang="en-US" altLang="en-US" dirty="0"/>
          </a:p>
          <a:p>
            <a:pPr lvl="1"/>
            <a:endParaRPr lang="en-US" altLang="en-US" dirty="0" smtClean="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Effect>
                      <a14:brightnessContrast contrast="-20000"/>
                    </a14:imgEffect>
                  </a14:imgLayer>
                </a14:imgProps>
              </a:ext>
            </a:extLst>
          </a:blip>
          <a:stretch>
            <a:fillRect/>
          </a:stretch>
        </p:blipFill>
        <p:spPr>
          <a:xfrm>
            <a:off x="1381401" y="3657600"/>
            <a:ext cx="6381197" cy="1908301"/>
          </a:xfrm>
          <a:prstGeom prst="rect">
            <a:avLst/>
          </a:prstGeom>
          <a:ln w="25400">
            <a:solidFill>
              <a:schemeClr val="tx1"/>
            </a:solidFill>
          </a:ln>
        </p:spPr>
      </p:pic>
      <p:sp>
        <p:nvSpPr>
          <p:cNvPr id="10" name="Rounded Rectangle 9"/>
          <p:cNvSpPr/>
          <p:nvPr/>
        </p:nvSpPr>
        <p:spPr>
          <a:xfrm>
            <a:off x="6727475" y="5046278"/>
            <a:ext cx="1062429" cy="45884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dirty="0" smtClean="0">
              <a:solidFill>
                <a:srgbClr val="FFFFFF"/>
              </a:solidFill>
              <a:latin typeface="Calibri" panose="020F0502020204030204" pitchFamily="34" charset="0"/>
              <a:cs typeface="Calibri" panose="020F0502020204030204" pitchFamily="34" charset="0"/>
            </a:endParaRPr>
          </a:p>
        </p:txBody>
      </p:sp>
      <p:sp>
        <p:nvSpPr>
          <p:cNvPr id="11" name="Rounded Rectangle 10"/>
          <p:cNvSpPr/>
          <p:nvPr/>
        </p:nvSpPr>
        <p:spPr>
          <a:xfrm>
            <a:off x="1381401" y="5029200"/>
            <a:ext cx="1508958" cy="45884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dirty="0" smtClean="0">
              <a:solidFill>
                <a:srgbClr val="FFFFFF"/>
              </a:solidFill>
              <a:latin typeface="Calibri" panose="020F0502020204030204" pitchFamily="34" charset="0"/>
              <a:cs typeface="Calibri" panose="020F0502020204030204" pitchFamily="34" charset="0"/>
            </a:endParaRPr>
          </a:p>
        </p:txBody>
      </p:sp>
      <p:cxnSp>
        <p:nvCxnSpPr>
          <p:cNvPr id="6" name="Straight Arrow Connector 5"/>
          <p:cNvCxnSpPr/>
          <p:nvPr/>
        </p:nvCxnSpPr>
        <p:spPr>
          <a:xfrm>
            <a:off x="2931958" y="5251129"/>
            <a:ext cx="3588892"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2769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NTT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30F31F80-841A-4692-9C16-96298E5C3365}" vid="{A1287FF5-2D37-48D3-BB4A-79C7722276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~NTTC 2016 Template</Template>
  <TotalTime>0</TotalTime>
  <Words>1637</Words>
  <Application>Microsoft Office PowerPoint</Application>
  <PresentationFormat>On-screen Show (4:3)</PresentationFormat>
  <Paragraphs>250</Paragraphs>
  <Slides>27</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Verdana</vt:lpstr>
      <vt:lpstr>Wingdings</vt:lpstr>
      <vt:lpstr>NTTC</vt:lpstr>
      <vt:lpstr>Other Income</vt:lpstr>
      <vt:lpstr>Intake/Interview</vt:lpstr>
      <vt:lpstr>Form 1040 – Line 21</vt:lpstr>
      <vt:lpstr>In-Scope Examples</vt:lpstr>
      <vt:lpstr>Out-of-Scope Examples</vt:lpstr>
      <vt:lpstr>Other Income</vt:lpstr>
      <vt:lpstr>Other Income</vt:lpstr>
      <vt:lpstr>Entering Other Income in TaxSlayer</vt:lpstr>
      <vt:lpstr>1099-MISC</vt:lpstr>
      <vt:lpstr>Income &gt; Other Income</vt:lpstr>
      <vt:lpstr>Other Income Not Reported Elsewhere</vt:lpstr>
      <vt:lpstr>Gambling Income (W-2G)</vt:lpstr>
      <vt:lpstr>Other Compensation</vt:lpstr>
      <vt:lpstr>Long Term Care  Payments</vt:lpstr>
      <vt:lpstr>Long Term Care  Payments</vt:lpstr>
      <vt:lpstr>Accelerated Death Benefits</vt:lpstr>
      <vt:lpstr>Long Term Care Payments 1099-LTC</vt:lpstr>
      <vt:lpstr>Long Term Care Payments</vt:lpstr>
      <vt:lpstr>Long Term Care  Payments</vt:lpstr>
      <vt:lpstr>Form 8853 LTC  Section</vt:lpstr>
      <vt:lpstr>Cancelation of Debt  Income (CODI)</vt:lpstr>
      <vt:lpstr>Form 1099-C</vt:lpstr>
      <vt:lpstr>Cancelation of Debt Income (CODI) In-Scope</vt:lpstr>
      <vt:lpstr>Cancelation of Debt – Credit Card</vt:lpstr>
      <vt:lpstr>Form 1099-C – Taxable Income</vt:lpstr>
      <vt:lpstr>Income – Quality Review</vt:lpstr>
      <vt:lpstr>Other Income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2013-10-19T16:39:49Z</dcterms:created>
  <dcterms:modified xsi:type="dcterms:W3CDTF">2016-12-21T21:27:05Z</dcterms:modified>
</cp:coreProperties>
</file>